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notesMasterIdLst>
    <p:notesMasterId r:id="rId7"/>
  </p:notesMasterIdLst>
  <p:sldIdLst>
    <p:sldId id="257" r:id="rId3"/>
    <p:sldId id="258" r:id="rId4"/>
    <p:sldId id="259" r:id="rId5"/>
    <p:sldId id="260" r:id="rId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it9aqMf1kjceftDGV7DJ41Zjqtr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46" d="100"/>
          <a:sy n="46" d="100"/>
        </p:scale>
        <p:origin x="-732" y="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customschemas.google.com/relationships/presentationmetadata" Target="metadata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4" Type="http://schemas.openxmlformats.org/officeDocument/2006/relationships/slide" Target="slides/slide2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968336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1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1"/>
          <p:cNvSpPr txBox="1"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26" name="Google Shape;26;p11"/>
          <p:cNvSpPr txBox="1">
            <a:spLocks noGrp="1"/>
          </p:cNvSpPr>
          <p:nvPr>
            <p:ph type="dt" idx="10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1"/>
          <p:cNvSpPr txBox="1">
            <a:spLocks noGrp="1"/>
          </p:cNvSpPr>
          <p:nvPr>
            <p:ph type="ftr" idx="11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1"/>
          <p:cNvSpPr txBox="1">
            <a:spLocks noGrp="1"/>
          </p:cNvSpPr>
          <p:nvPr>
            <p:ph type="sldNum" idx="12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0800" algn="ctr" rotWithShape="0">
              <a:srgbClr val="000000">
                <a:alpha val="65882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9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4" name="Google Shape;34;p9"/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35" name="Google Shape;35;p9"/>
            <p:cNvCxnSpPr/>
            <p:nvPr/>
          </p:nvCxnSpPr>
          <p:spPr>
            <a:xfrm>
              <a:off x="5250180" y="1267730"/>
              <a:ext cx="0" cy="612648"/>
            </a:xfrm>
            <a:prstGeom prst="straightConnector1">
              <a:avLst/>
            </a:prstGeom>
            <a:solidFill>
              <a:srgbClr val="262626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6" name="Google Shape;36;p9"/>
            <p:cNvCxnSpPr/>
            <p:nvPr/>
          </p:nvCxnSpPr>
          <p:spPr>
            <a:xfrm>
              <a:off x="6941820" y="1267730"/>
              <a:ext cx="0" cy="612648"/>
            </a:xfrm>
            <a:prstGeom prst="straightConnector1">
              <a:avLst/>
            </a:prstGeom>
            <a:solidFill>
              <a:srgbClr val="262626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37" name="Google Shape;37;p9"/>
            <p:cNvCxnSpPr/>
            <p:nvPr/>
          </p:nvCxnSpPr>
          <p:spPr>
            <a:xfrm>
              <a:off x="5250180" y="1883664"/>
              <a:ext cx="1691640" cy="0"/>
            </a:xfrm>
            <a:prstGeom prst="straightConnector1">
              <a:avLst/>
            </a:prstGeom>
            <a:solidFill>
              <a:srgbClr val="262626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sp>
        <p:nvSpPr>
          <p:cNvPr id="38" name="Google Shape;38;p9"/>
          <p:cNvSpPr txBox="1"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6800"/>
              <a:buFont typeface="Arial"/>
              <a:buNone/>
              <a:defRPr sz="6800" b="0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dt" idx="10"/>
          </p:nvPr>
        </p:nvSpPr>
        <p:spPr>
          <a:xfrm>
            <a:off x="5318760" y="1341256"/>
            <a:ext cx="1554480" cy="485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ftr" idx="11"/>
          </p:nvPr>
        </p:nvSpPr>
        <p:spPr>
          <a:xfrm>
            <a:off x="1629100" y="5177408"/>
            <a:ext cx="5730295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62626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606920" y="5177408"/>
            <a:ext cx="195598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1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50800" algn="ctr" rotWithShape="0">
              <a:srgbClr val="000000">
                <a:alpha val="65882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12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12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6800"/>
              <a:buFont typeface="Arial"/>
              <a:buNone/>
              <a:defRPr sz="6800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49" name="Google Shape;49;p12"/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50" name="Google Shape;50;p12"/>
            <p:cNvCxnSpPr/>
            <p:nvPr/>
          </p:nvCxnSpPr>
          <p:spPr>
            <a:xfrm>
              <a:off x="5250180" y="1267730"/>
              <a:ext cx="0" cy="612648"/>
            </a:xfrm>
            <a:prstGeom prst="straightConnector1">
              <a:avLst/>
            </a:prstGeom>
            <a:solidFill>
              <a:srgbClr val="262626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51" name="Google Shape;51;p12"/>
            <p:cNvCxnSpPr/>
            <p:nvPr/>
          </p:nvCxnSpPr>
          <p:spPr>
            <a:xfrm>
              <a:off x="6941820" y="1267730"/>
              <a:ext cx="0" cy="612648"/>
            </a:xfrm>
            <a:prstGeom prst="straightConnector1">
              <a:avLst/>
            </a:prstGeom>
            <a:solidFill>
              <a:srgbClr val="262626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52" name="Google Shape;52;p12"/>
            <p:cNvCxnSpPr/>
            <p:nvPr/>
          </p:nvCxnSpPr>
          <p:spPr>
            <a:xfrm>
              <a:off x="5250180" y="1883664"/>
              <a:ext cx="1691640" cy="0"/>
            </a:xfrm>
            <a:prstGeom prst="straightConnector1">
              <a:avLst/>
            </a:prstGeom>
            <a:solidFill>
              <a:srgbClr val="262626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sp>
        <p:nvSpPr>
          <p:cNvPr id="53" name="Google Shape;53;p12"/>
          <p:cNvSpPr txBox="1"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4" name="Google Shape;54;p12"/>
          <p:cNvSpPr txBox="1">
            <a:spLocks noGrp="1"/>
          </p:cNvSpPr>
          <p:nvPr>
            <p:ph type="dt" idx="10"/>
          </p:nvPr>
        </p:nvSpPr>
        <p:spPr>
          <a:xfrm>
            <a:off x="5318760" y="1344502"/>
            <a:ext cx="1554480" cy="498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2"/>
          <p:cNvSpPr txBox="1">
            <a:spLocks noGrp="1"/>
          </p:cNvSpPr>
          <p:nvPr>
            <p:ph type="ftr" idx="11"/>
          </p:nvPr>
        </p:nvSpPr>
        <p:spPr>
          <a:xfrm>
            <a:off x="1629157" y="5177408"/>
            <a:ext cx="5660134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62626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sldNum" idx="12"/>
          </p:nvPr>
        </p:nvSpPr>
        <p:spPr>
          <a:xfrm>
            <a:off x="8604504" y="5177408"/>
            <a:ext cx="1958339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body" idx="1"/>
          </p:nvPr>
        </p:nvSpPr>
        <p:spPr>
          <a:xfrm>
            <a:off x="1066800" y="2103120"/>
            <a:ext cx="4663440" cy="374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30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marL="1371600" lvl="2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marL="1828800" lvl="3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marL="2286000" lvl="4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body" idx="2"/>
          </p:nvPr>
        </p:nvSpPr>
        <p:spPr>
          <a:xfrm>
            <a:off x="6461760" y="2103120"/>
            <a:ext cx="4663440" cy="3749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30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marL="1371600" lvl="2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marL="1828800" lvl="3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marL="2286000" lvl="4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>
            <a:endParaRPr/>
          </a:p>
        </p:txBody>
      </p:sp>
      <p:sp>
        <p:nvSpPr>
          <p:cNvPr id="61" name="Google Shape;61;p13"/>
          <p:cNvSpPr txBox="1">
            <a:spLocks noGrp="1"/>
          </p:cNvSpPr>
          <p:nvPr>
            <p:ph type="dt" idx="10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ftr" idx="11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sldNum" idx="12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 sz="19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body" idx="2"/>
          </p:nvPr>
        </p:nvSpPr>
        <p:spPr>
          <a:xfrm>
            <a:off x="1069848" y="2792472"/>
            <a:ext cx="4663440" cy="3163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30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marL="1371600" lvl="2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marL="1828800" lvl="3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marL="2286000" lvl="4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>
            <a:endParaRPr/>
          </a:p>
        </p:txBody>
      </p:sp>
      <p:sp>
        <p:nvSpPr>
          <p:cNvPr id="68" name="Google Shape;68;p14"/>
          <p:cNvSpPr txBox="1">
            <a:spLocks noGrp="1"/>
          </p:cNvSpPr>
          <p:nvPr>
            <p:ph type="body" idx="3"/>
          </p:nvPr>
        </p:nvSpPr>
        <p:spPr>
          <a:xfrm>
            <a:off x="6458712" y="2074334"/>
            <a:ext cx="466344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 sz="1900" b="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9" name="Google Shape;69;p14"/>
          <p:cNvSpPr txBox="1">
            <a:spLocks noGrp="1"/>
          </p:cNvSpPr>
          <p:nvPr>
            <p:ph type="body" idx="4"/>
          </p:nvPr>
        </p:nvSpPr>
        <p:spPr>
          <a:xfrm>
            <a:off x="6458712" y="2792471"/>
            <a:ext cx="4663440" cy="316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 sz="1800"/>
            </a:lvl1pPr>
            <a:lvl2pPr marL="914400" lvl="1" indent="-330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marL="1371600" lvl="2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marL="1828800" lvl="3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marL="2286000" lvl="4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dt" idx="10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ftr" idx="11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sldNum" idx="12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>
            <a:spLocks noGrp="1"/>
          </p:cNvSpPr>
          <p:nvPr>
            <p:ph type="dt" idx="10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ftr" idx="11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rgbClr val="D8D8D8">
              <a:alpha val="6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16"/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9525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685800" y="609600"/>
            <a:ext cx="6858000" cy="53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SzPts val="1900"/>
              <a:buChar char="◦"/>
              <a:defRPr sz="1900"/>
            </a:lvl1pPr>
            <a:lvl2pPr marL="914400" lvl="1" indent="-330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Char char="◦"/>
              <a:defRPr sz="1600"/>
            </a:lvl2pPr>
            <a:lvl3pPr marL="1371600" lvl="2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3pPr>
            <a:lvl4pPr marL="1828800" lvl="3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4pPr>
            <a:lvl5pPr marL="2286000" lvl="4" indent="-3175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5pPr>
            <a:lvl6pPr marL="2743200" lvl="5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6pPr>
            <a:lvl7pPr marL="3200400" lvl="6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7pPr>
            <a:lvl8pPr marL="3657600" lvl="7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8pPr>
            <a:lvl9pPr marL="4114800" lvl="8" indent="-3175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Char char="◦"/>
              <a:defRPr sz="1400"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2"/>
          </p:nvPr>
        </p:nvSpPr>
        <p:spPr>
          <a:xfrm>
            <a:off x="8458200" y="2336800"/>
            <a:ext cx="3161963" cy="36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dt" idx="10"/>
          </p:nvPr>
        </p:nvSpPr>
        <p:spPr>
          <a:xfrm>
            <a:off x="5588000" y="6035040"/>
            <a:ext cx="19558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262626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ftr" idx="11"/>
          </p:nvPr>
        </p:nvSpPr>
        <p:spPr>
          <a:xfrm>
            <a:off x="685801" y="6035040"/>
            <a:ext cx="45847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sldNum" idx="12"/>
          </p:nvPr>
        </p:nvSpPr>
        <p:spPr>
          <a:xfrm>
            <a:off x="10396728" y="6035040"/>
            <a:ext cx="1223435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rgbClr val="D8D8D8">
              <a:alpha val="6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17"/>
          <p:cNvSpPr>
            <a:spLocks noGrp="1"/>
          </p:cNvSpPr>
          <p:nvPr>
            <p:ph type="pic" idx="2"/>
          </p:nvPr>
        </p:nvSpPr>
        <p:spPr>
          <a:xfrm>
            <a:off x="228599" y="237744"/>
            <a:ext cx="7696201" cy="6382512"/>
          </a:xfrm>
          <a:prstGeom prst="rect">
            <a:avLst/>
          </a:prstGeom>
          <a:solidFill>
            <a:srgbClr val="73DF7F"/>
          </a:solidFill>
          <a:ln>
            <a:noFill/>
          </a:ln>
        </p:spPr>
      </p:sp>
      <p:sp>
        <p:nvSpPr>
          <p:cNvPr id="89" name="Google Shape;89;p17"/>
          <p:cNvSpPr txBox="1">
            <a:spLocks noGrp="1"/>
          </p:cNvSpPr>
          <p:nvPr>
            <p:ph type="dt" idx="10"/>
          </p:nvPr>
        </p:nvSpPr>
        <p:spPr>
          <a:xfrm>
            <a:off x="5662337" y="6035040"/>
            <a:ext cx="2071963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1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ftr" idx="11"/>
          </p:nvPr>
        </p:nvSpPr>
        <p:spPr>
          <a:xfrm>
            <a:off x="612648" y="6035040"/>
            <a:ext cx="4588002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sldNum" idx="12"/>
          </p:nvPr>
        </p:nvSpPr>
        <p:spPr>
          <a:xfrm>
            <a:off x="10396728" y="6035040"/>
            <a:ext cx="1225296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  <p:sp>
        <p:nvSpPr>
          <p:cNvPr id="92" name="Google Shape;92;p17"/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9525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body" idx="1"/>
          </p:nvPr>
        </p:nvSpPr>
        <p:spPr>
          <a:xfrm>
            <a:off x="8477250" y="2386584"/>
            <a:ext cx="3144774" cy="35112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 rot="5400000">
            <a:off x="4171188" y="-1001268"/>
            <a:ext cx="3849624" cy="100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 rot="5400000">
            <a:off x="7543800" y="2209800"/>
            <a:ext cx="5257800" cy="23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 rot="5400000">
            <a:off x="2247900" y="-647700"/>
            <a:ext cx="5257800" cy="80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dt" idx="10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ftr" idx="11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sldNum" idx="12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0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50800" algn="ctr" rotWithShape="0">
              <a:srgbClr val="000000">
                <a:alpha val="65882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>
            <a:solidFill>
              <a:srgbClr val="FEFEF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10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1" name="Google Shape;121;p10"/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22" name="Google Shape;122;p10"/>
            <p:cNvCxnSpPr/>
            <p:nvPr/>
          </p:nvCxnSpPr>
          <p:spPr>
            <a:xfrm>
              <a:off x="5250180" y="1267730"/>
              <a:ext cx="0" cy="612648"/>
            </a:xfrm>
            <a:prstGeom prst="straightConnector1">
              <a:avLst/>
            </a:prstGeom>
            <a:solidFill>
              <a:srgbClr val="FEFEFE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23" name="Google Shape;123;p10"/>
            <p:cNvCxnSpPr/>
            <p:nvPr/>
          </p:nvCxnSpPr>
          <p:spPr>
            <a:xfrm>
              <a:off x="6941820" y="1267730"/>
              <a:ext cx="0" cy="612648"/>
            </a:xfrm>
            <a:prstGeom prst="straightConnector1">
              <a:avLst/>
            </a:prstGeom>
            <a:solidFill>
              <a:srgbClr val="FEFEFE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24" name="Google Shape;124;p10"/>
            <p:cNvCxnSpPr/>
            <p:nvPr/>
          </p:nvCxnSpPr>
          <p:spPr>
            <a:xfrm>
              <a:off x="5250180" y="1883664"/>
              <a:ext cx="1691640" cy="0"/>
            </a:xfrm>
            <a:prstGeom prst="straightConnector1">
              <a:avLst/>
            </a:prstGeom>
            <a:solidFill>
              <a:srgbClr val="FEFEFE"/>
            </a:solidFill>
            <a:ln w="9525" cap="flat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sp>
        <p:nvSpPr>
          <p:cNvPr id="125" name="Google Shape;125;p10"/>
          <p:cNvSpPr txBox="1"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6800"/>
              <a:buFont typeface="Arial"/>
              <a:buNone/>
              <a:defRPr sz="6800" b="0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0"/>
          <p:cNvSpPr txBox="1"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EFEFE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27" name="Google Shape;127;p10"/>
          <p:cNvSpPr txBox="1">
            <a:spLocks noGrp="1"/>
          </p:cNvSpPr>
          <p:nvPr>
            <p:ph type="dt" idx="10"/>
          </p:nvPr>
        </p:nvSpPr>
        <p:spPr>
          <a:xfrm>
            <a:off x="5318760" y="1341256"/>
            <a:ext cx="1554480" cy="485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10"/>
          <p:cNvSpPr txBox="1">
            <a:spLocks noGrp="1"/>
          </p:cNvSpPr>
          <p:nvPr>
            <p:ph type="ftr" idx="11"/>
          </p:nvPr>
        </p:nvSpPr>
        <p:spPr>
          <a:xfrm>
            <a:off x="1629100" y="5177408"/>
            <a:ext cx="5730295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EFEFE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0"/>
          <p:cNvSpPr txBox="1">
            <a:spLocks noGrp="1"/>
          </p:cNvSpPr>
          <p:nvPr>
            <p:ph type="sldNum" idx="12"/>
          </p:nvPr>
        </p:nvSpPr>
        <p:spPr>
          <a:xfrm>
            <a:off x="8606920" y="5177408"/>
            <a:ext cx="195598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6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9525" cap="sq" cmpd="sng">
            <a:solidFill>
              <a:srgbClr val="26262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17500" algn="l" rtl="0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200"/>
              <a:buFont typeface="Garamond"/>
              <a:buChar char="◦"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100"/>
              <a:buFont typeface="Garamond"/>
              <a:buChar char="◦"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100"/>
              <a:buFont typeface="Garamond"/>
              <a:buChar char="◦"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100"/>
              <a:buFont typeface="Garamond"/>
              <a:buChar char="◦"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262626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dt" idx="10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ftr" idx="11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" name="Google Shape;17;p6"/>
          <p:cNvSpPr txBox="1">
            <a:spLocks noGrp="1"/>
          </p:cNvSpPr>
          <p:nvPr>
            <p:ph type="sldNum" idx="12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8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dk1">
              <a:alpha val="6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8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9525" cap="sq" cmpd="sng">
            <a:solidFill>
              <a:srgbClr val="FEFEF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8"/>
          <p:cNvSpPr txBox="1"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2" name="Google Shape;112;p8"/>
          <p:cNvSpPr txBox="1"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17500" algn="l" rtl="0">
              <a:lnSpc>
                <a:spcPct val="120000"/>
              </a:lnSpc>
              <a:spcBef>
                <a:spcPts val="90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200"/>
              <a:buFont typeface="Garamond"/>
              <a:buChar char="◦"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100"/>
              <a:buFont typeface="Garamond"/>
              <a:buChar char="◦"/>
              <a:defRPr sz="1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100"/>
              <a:buFont typeface="Garamond"/>
              <a:buChar char="◦"/>
              <a:defRPr sz="1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100"/>
              <a:buFont typeface="Garamond"/>
              <a:buChar char="◦"/>
              <a:defRPr sz="11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Garamond"/>
              <a:buChar char="◦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3" name="Google Shape;113;p8"/>
          <p:cNvSpPr txBox="1">
            <a:spLocks noGrp="1"/>
          </p:cNvSpPr>
          <p:nvPr>
            <p:ph type="dt" idx="10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4" name="Google Shape;114;p8"/>
          <p:cNvSpPr txBox="1">
            <a:spLocks noGrp="1"/>
          </p:cNvSpPr>
          <p:nvPr>
            <p:ph type="ftr" idx="11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5" name="Google Shape;115;p8"/>
          <p:cNvSpPr txBox="1">
            <a:spLocks noGrp="1"/>
          </p:cNvSpPr>
          <p:nvPr>
            <p:ph type="sldNum" idx="12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0" name="Google Shape;150;p2" descr="Un lápiz dibujando una línea sobre una superficie blanca"/>
          <p:cNvPicPr preferRelativeResize="0"/>
          <p:nvPr/>
        </p:nvPicPr>
        <p:blipFill rotWithShape="1">
          <a:blip r:embed="rId3">
            <a:alphaModFix amt="45000"/>
          </a:blip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noFill/>
          <a:ln w="9525" cap="sq" cmpd="sng">
            <a:solidFill>
              <a:srgbClr val="FEFEF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2"/>
          <p:cNvSpPr txBox="1">
            <a:spLocks noGrp="1"/>
          </p:cNvSpPr>
          <p:nvPr>
            <p:ph type="ctrTitle"/>
          </p:nvPr>
        </p:nvSpPr>
        <p:spPr>
          <a:xfrm>
            <a:off x="1769532" y="2091263"/>
            <a:ext cx="8652938" cy="246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6800"/>
              <a:buFont typeface="Arial"/>
              <a:buNone/>
            </a:pPr>
            <a:r>
              <a:rPr lang="en-US"/>
              <a:t>EL USO DEL LÁPIZ</a:t>
            </a:r>
            <a:endParaRPr/>
          </a:p>
        </p:txBody>
      </p:sp>
      <p:sp>
        <p:nvSpPr>
          <p:cNvPr id="153" name="Google Shape;153;p2"/>
          <p:cNvSpPr txBox="1">
            <a:spLocks noGrp="1"/>
          </p:cNvSpPr>
          <p:nvPr>
            <p:ph type="subTitle" idx="1"/>
          </p:nvPr>
        </p:nvSpPr>
        <p:spPr>
          <a:xfrm>
            <a:off x="1769532" y="4623127"/>
            <a:ext cx="8655200" cy="457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>
                <a:solidFill>
                  <a:schemeClr val="lt1"/>
                </a:solidFill>
              </a:rPr>
              <a:t>Trazado y motricidad fina</a:t>
            </a:r>
            <a:endParaRPr/>
          </a:p>
        </p:txBody>
      </p:sp>
      <p:sp>
        <p:nvSpPr>
          <p:cNvPr id="154" name="Google Shape;154;p2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>
            <a:solidFill>
              <a:srgbClr val="FEFEFE">
                <a:alpha val="80000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5" name="Google Shape;15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45825" y="396771"/>
            <a:ext cx="2558426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66125" y="6004029"/>
            <a:ext cx="5426239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3"/>
          <p:cNvPicPr preferRelativeResize="0"/>
          <p:nvPr/>
        </p:nvPicPr>
        <p:blipFill rotWithShape="1">
          <a:blip r:embed="rId3">
            <a:alphaModFix/>
          </a:blip>
          <a:srcRect l="4802" r="4121"/>
          <a:stretch/>
        </p:blipFill>
        <p:spPr>
          <a:xfrm>
            <a:off x="2526030" y="744641"/>
            <a:ext cx="8661656" cy="4303463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3"/>
          <p:cNvSpPr txBox="1">
            <a:spLocks noGrp="1"/>
          </p:cNvSpPr>
          <p:nvPr>
            <p:ph type="title"/>
          </p:nvPr>
        </p:nvSpPr>
        <p:spPr>
          <a:xfrm>
            <a:off x="2340700" y="5256502"/>
            <a:ext cx="2167200" cy="9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300"/>
              <a:buFont typeface="Arial"/>
              <a:buNone/>
            </a:pPr>
            <a:r>
              <a:rPr lang="en-US" sz="2300" b="1" i="1">
                <a:solidFill>
                  <a:schemeClr val="lt1"/>
                </a:solidFill>
              </a:rPr>
              <a:t>Cómo tomar el lápiz</a:t>
            </a:r>
            <a:endParaRPr/>
          </a:p>
        </p:txBody>
      </p:sp>
      <p:sp>
        <p:nvSpPr>
          <p:cNvPr id="163" name="Google Shape;163;p3"/>
          <p:cNvSpPr txBox="1"/>
          <p:nvPr/>
        </p:nvSpPr>
        <p:spPr>
          <a:xfrm>
            <a:off x="5014557" y="4941484"/>
            <a:ext cx="5232600" cy="13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Arial"/>
              <a:buChar char="•"/>
            </a:pPr>
            <a:r>
              <a:rPr lang="en-US" sz="15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Existe un progreso típico en la forma de tomar el lápiz:</a:t>
            </a:r>
            <a:endParaRPr/>
          </a:p>
        </p:txBody>
      </p:sp>
      <p:pic>
        <p:nvPicPr>
          <p:cNvPr id="164" name="Google Shape;164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9451" y="744648"/>
            <a:ext cx="1617600" cy="289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4"/>
          <p:cNvSpPr txBox="1">
            <a:spLocks noGrp="1"/>
          </p:cNvSpPr>
          <p:nvPr>
            <p:ph type="title"/>
          </p:nvPr>
        </p:nvSpPr>
        <p:spPr>
          <a:xfrm>
            <a:off x="1997202" y="870920"/>
            <a:ext cx="2571900" cy="171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700"/>
              <a:buFont typeface="Arial"/>
              <a:buNone/>
            </a:pPr>
            <a:r>
              <a:rPr lang="en-US" sz="4700"/>
              <a:t>Tomar el lápiz</a:t>
            </a:r>
            <a:endParaRPr/>
          </a:p>
        </p:txBody>
      </p:sp>
      <p:sp>
        <p:nvSpPr>
          <p:cNvPr id="170" name="Google Shape;170;p4"/>
          <p:cNvSpPr txBox="1">
            <a:spLocks noGrp="1"/>
          </p:cNvSpPr>
          <p:nvPr>
            <p:ph type="body" idx="1"/>
          </p:nvPr>
        </p:nvSpPr>
        <p:spPr>
          <a:xfrm>
            <a:off x="1997202" y="2807208"/>
            <a:ext cx="3450727" cy="3537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lvl="0" indent="-18288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Char char="◦"/>
            </a:pPr>
            <a:r>
              <a:rPr lang="en-US" sz="1800"/>
              <a:t>Desarrollar habilidades de motricidad fina y un agarre eficiente del lápiz son partes importantes del proceso de aprendizaje de la escritura.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US" sz="1800"/>
              <a:t>A medida que los niños desarrollan un mejor agarre del lápiz, el proceso de escritura se vuelve más fácil.</a:t>
            </a:r>
            <a:endParaRPr/>
          </a:p>
          <a:p>
            <a:pPr marL="182880" lvl="0" indent="-182880" algn="l" rtl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800"/>
              <a:buChar char="◦"/>
            </a:pPr>
            <a:r>
              <a:rPr lang="en-US" sz="1800"/>
              <a:t>La escritura a mano comienza con un buen agarre del lápiz.</a:t>
            </a:r>
            <a:endParaRPr sz="1800"/>
          </a:p>
          <a:p>
            <a:pPr marL="182880" lvl="0" indent="-87629" algn="l" rtl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500"/>
              <a:buNone/>
            </a:pPr>
            <a:endParaRPr sz="1500"/>
          </a:p>
          <a:p>
            <a:pPr marL="182880" lvl="0" indent="-87629" algn="l" rtl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SzPts val="1500"/>
              <a:buNone/>
            </a:pPr>
            <a:endParaRPr sz="1500"/>
          </a:p>
        </p:txBody>
      </p:sp>
      <p:pic>
        <p:nvPicPr>
          <p:cNvPr id="171" name="Google Shape;17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62297" y="744648"/>
            <a:ext cx="5177790" cy="3999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21593" y="5979710"/>
            <a:ext cx="1333633" cy="23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66675" y="5870267"/>
            <a:ext cx="5426239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9451" y="744648"/>
            <a:ext cx="1617600" cy="289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"/>
          <p:cNvSpPr txBox="1">
            <a:spLocks noGrp="1"/>
          </p:cNvSpPr>
          <p:nvPr>
            <p:ph type="title"/>
          </p:nvPr>
        </p:nvSpPr>
        <p:spPr>
          <a:xfrm>
            <a:off x="6517287" y="467271"/>
            <a:ext cx="3146755" cy="2052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500"/>
              <a:buFont typeface="Arial"/>
              <a:buNone/>
            </a:pPr>
            <a:r>
              <a:rPr lang="en-US" sz="4500" b="1" i="1"/>
              <a:t>Enseñar a tomar el lápiz</a:t>
            </a:r>
            <a:endParaRPr/>
          </a:p>
        </p:txBody>
      </p:sp>
      <p:pic>
        <p:nvPicPr>
          <p:cNvPr id="180" name="Google Shape;180;p5"/>
          <p:cNvPicPr preferRelativeResize="0"/>
          <p:nvPr/>
        </p:nvPicPr>
        <p:blipFill rotWithShape="1">
          <a:blip r:embed="rId3">
            <a:alphaModFix/>
          </a:blip>
          <a:srcRect l="13901" r="26848" b="-3"/>
          <a:stretch/>
        </p:blipFill>
        <p:spPr>
          <a:xfrm>
            <a:off x="1903063" y="554152"/>
            <a:ext cx="4306752" cy="5740804"/>
          </a:xfrm>
          <a:custGeom>
            <a:avLst/>
            <a:gdLst/>
            <a:ahLst/>
            <a:cxnLst/>
            <a:rect l="l" t="t" r="r" b="b"/>
            <a:pathLst>
              <a:path w="1838528" h="1838528" extrusionOk="0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181" name="Google Shape;181;p5"/>
          <p:cNvSpPr txBox="1"/>
          <p:nvPr/>
        </p:nvSpPr>
        <p:spPr>
          <a:xfrm>
            <a:off x="6517287" y="2990819"/>
            <a:ext cx="3146755" cy="2913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891" marR="0" lvl="0" indent="-22859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El pulgar y el índice toman la punta del lápiz.</a:t>
            </a:r>
            <a:endParaRPr/>
          </a:p>
          <a:p>
            <a:pPr marL="0" marR="0" lvl="0" indent="101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891" marR="0" lvl="0" indent="-228594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 parte superior del lápiz queda apoyada sobre estos dos dedos a la altura de la mano.</a:t>
            </a:r>
            <a:endParaRPr/>
          </a:p>
          <a:p>
            <a:pPr marL="0" marR="0" lvl="0" indent="101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891" marR="0" lvl="0" indent="-228594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 la parte media del dedo mayor ayudamos a mantener el lápiz derecho.</a:t>
            </a:r>
            <a:endParaRPr/>
          </a:p>
        </p:txBody>
      </p:sp>
      <p:pic>
        <p:nvPicPr>
          <p:cNvPr id="182" name="Google Shape;182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9451" y="744648"/>
            <a:ext cx="1617600" cy="289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3124"/>
      </a:dk2>
      <a:lt2>
        <a:srgbClr val="E8E2E7"/>
      </a:lt2>
      <a:accent1>
        <a:srgbClr val="2AB839"/>
      </a:accent1>
      <a:accent2>
        <a:srgbClr val="4EB81E"/>
      </a:accent2>
      <a:accent3>
        <a:srgbClr val="88AC28"/>
      </a:accent3>
      <a:accent4>
        <a:srgbClr val="B6A01D"/>
      </a:accent4>
      <a:accent5>
        <a:srgbClr val="DD7D33"/>
      </a:accent5>
      <a:accent6>
        <a:srgbClr val="CB2521"/>
      </a:accent6>
      <a:hlink>
        <a:srgbClr val="A37836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3124"/>
      </a:dk2>
      <a:lt2>
        <a:srgbClr val="E8E2E7"/>
      </a:lt2>
      <a:accent1>
        <a:srgbClr val="2AB839"/>
      </a:accent1>
      <a:accent2>
        <a:srgbClr val="4EB81E"/>
      </a:accent2>
      <a:accent3>
        <a:srgbClr val="88AC28"/>
      </a:accent3>
      <a:accent4>
        <a:srgbClr val="B6A01D"/>
      </a:accent4>
      <a:accent5>
        <a:srgbClr val="DD7D33"/>
      </a:accent5>
      <a:accent6>
        <a:srgbClr val="CB2521"/>
      </a:accent6>
      <a:hlink>
        <a:srgbClr val="A37836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130</Words>
  <Application>Microsoft Office PowerPoint</Application>
  <PresentationFormat>Personalizado</PresentationFormat>
  <Paragraphs>14</Paragraphs>
  <Slides>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SavonVTI</vt:lpstr>
      <vt:lpstr>SavonVTI</vt:lpstr>
      <vt:lpstr>EL USO DEL LÁPIZ</vt:lpstr>
      <vt:lpstr>Cómo tomar el lápiz</vt:lpstr>
      <vt:lpstr>Tomar el lápiz</vt:lpstr>
      <vt:lpstr>Enseñar a tomar el lápiz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USO DEL LÁPIZ</dc:title>
  <dc:creator>Magdalena Lacunza</dc:creator>
  <cp:lastModifiedBy>Usuario</cp:lastModifiedBy>
  <cp:revision>1</cp:revision>
  <dcterms:created xsi:type="dcterms:W3CDTF">2023-03-23T18:23:45Z</dcterms:created>
  <dcterms:modified xsi:type="dcterms:W3CDTF">2023-05-23T12:51:36Z</dcterms:modified>
</cp:coreProperties>
</file>