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56" r:id="rId6"/>
    <p:sldId id="257" r:id="rId7"/>
    <p:sldId id="258" r:id="rId8"/>
    <p:sldId id="272" r:id="rId9"/>
    <p:sldId id="262" r:id="rId10"/>
    <p:sldId id="276" r:id="rId11"/>
    <p:sldId id="274" r:id="rId12"/>
    <p:sldId id="277" r:id="rId13"/>
    <p:sldId id="278" r:id="rId14"/>
    <p:sldId id="275" r:id="rId15"/>
    <p:sldId id="260" r:id="rId16"/>
    <p:sldId id="263" r:id="rId17"/>
    <p:sldId id="265" r:id="rId18"/>
    <p:sldId id="266" r:id="rId19"/>
    <p:sldId id="267" r:id="rId20"/>
    <p:sldId id="268" r:id="rId21"/>
    <p:sldId id="269" r:id="rId22"/>
    <p:sldId id="280" r:id="rId23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76" d="100"/>
          <a:sy n="76" d="100"/>
        </p:scale>
        <p:origin x="-504" y="7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9C4433-9A7D-439C-87EA-DF27111454E4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E5A3FF07-1C9A-4BA0-A12C-880537C93EC4}">
      <dgm:prSet/>
      <dgm:spPr/>
      <dgm:t>
        <a:bodyPr/>
        <a:lstStyle/>
        <a:p>
          <a:r>
            <a:rPr lang="es-AR"/>
            <a:t>Nos permite reconocer el punto de partida de cada uno de los alumnos y alumnas y de los grupos más amplios en general. </a:t>
          </a:r>
          <a:endParaRPr lang="en-US"/>
        </a:p>
      </dgm:t>
    </dgm:pt>
    <dgm:pt modelId="{40838F7B-FEE4-4FD8-A425-48C4FCB1E9AB}" type="parTrans" cxnId="{9147A869-078A-45D6-A8FE-66DF6380DFAE}">
      <dgm:prSet/>
      <dgm:spPr/>
      <dgm:t>
        <a:bodyPr/>
        <a:lstStyle/>
        <a:p>
          <a:endParaRPr lang="en-US"/>
        </a:p>
      </dgm:t>
    </dgm:pt>
    <dgm:pt modelId="{19B61F09-A268-4FB1-851C-3417C102778C}" type="sibTrans" cxnId="{9147A869-078A-45D6-A8FE-66DF6380DFAE}">
      <dgm:prSet/>
      <dgm:spPr/>
      <dgm:t>
        <a:bodyPr/>
        <a:lstStyle/>
        <a:p>
          <a:endParaRPr lang="en-US"/>
        </a:p>
      </dgm:t>
    </dgm:pt>
    <dgm:pt modelId="{27F9FB82-28BF-4459-998B-C1EAE3A1C2C8}">
      <dgm:prSet/>
      <dgm:spPr/>
      <dgm:t>
        <a:bodyPr/>
        <a:lstStyle/>
        <a:p>
          <a:r>
            <a:rPr lang="es-AR"/>
            <a:t>Saber desde dónde comenzamos nos permite implementar las intervenciones adecuadas en cada grupo y con cada niño o niña.</a:t>
          </a:r>
          <a:endParaRPr lang="en-US"/>
        </a:p>
      </dgm:t>
    </dgm:pt>
    <dgm:pt modelId="{46E419E7-932F-44C9-9440-BE0563EC39A3}" type="parTrans" cxnId="{9B2973D0-17AD-4512-B70C-98DD44E9E989}">
      <dgm:prSet/>
      <dgm:spPr/>
      <dgm:t>
        <a:bodyPr/>
        <a:lstStyle/>
        <a:p>
          <a:endParaRPr lang="en-US"/>
        </a:p>
      </dgm:t>
    </dgm:pt>
    <dgm:pt modelId="{CB52BFB8-5320-48E0-96FC-FFE1D996001C}" type="sibTrans" cxnId="{9B2973D0-17AD-4512-B70C-98DD44E9E989}">
      <dgm:prSet/>
      <dgm:spPr/>
      <dgm:t>
        <a:bodyPr/>
        <a:lstStyle/>
        <a:p>
          <a:endParaRPr lang="en-US"/>
        </a:p>
      </dgm:t>
    </dgm:pt>
    <dgm:pt modelId="{CA275B32-6D9D-4BC9-B723-879C9D68D2FD}" type="pres">
      <dgm:prSet presAssocID="{B29C4433-9A7D-439C-87EA-DF27111454E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AR"/>
        </a:p>
      </dgm:t>
    </dgm:pt>
    <dgm:pt modelId="{21D34401-4102-463A-978E-AD1C66285563}" type="pres">
      <dgm:prSet presAssocID="{E5A3FF07-1C9A-4BA0-A12C-880537C93EC4}" presName="hierRoot1" presStyleCnt="0"/>
      <dgm:spPr/>
    </dgm:pt>
    <dgm:pt modelId="{B04233A9-B1BC-4B03-83EA-5A58B58E5222}" type="pres">
      <dgm:prSet presAssocID="{E5A3FF07-1C9A-4BA0-A12C-880537C93EC4}" presName="composite" presStyleCnt="0"/>
      <dgm:spPr/>
    </dgm:pt>
    <dgm:pt modelId="{34981784-45A4-4EC2-A4C3-C51B5BD6A8CE}" type="pres">
      <dgm:prSet presAssocID="{E5A3FF07-1C9A-4BA0-A12C-880537C93EC4}" presName="background" presStyleLbl="node0" presStyleIdx="0" presStyleCnt="2"/>
      <dgm:spPr/>
    </dgm:pt>
    <dgm:pt modelId="{AB5F8BF9-AEE5-4D90-9018-12CE7719C2D8}" type="pres">
      <dgm:prSet presAssocID="{E5A3FF07-1C9A-4BA0-A12C-880537C93EC4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es-AR"/>
        </a:p>
      </dgm:t>
    </dgm:pt>
    <dgm:pt modelId="{F2304BBE-9B2A-4D06-ABC7-4EFCB24FF652}" type="pres">
      <dgm:prSet presAssocID="{E5A3FF07-1C9A-4BA0-A12C-880537C93EC4}" presName="hierChild2" presStyleCnt="0"/>
      <dgm:spPr/>
    </dgm:pt>
    <dgm:pt modelId="{A0AD63C3-EF6D-4344-99BF-BC6B250D3FDD}" type="pres">
      <dgm:prSet presAssocID="{27F9FB82-28BF-4459-998B-C1EAE3A1C2C8}" presName="hierRoot1" presStyleCnt="0"/>
      <dgm:spPr/>
    </dgm:pt>
    <dgm:pt modelId="{7F1B19AC-D926-4E0D-AB15-C90AD19AA6CF}" type="pres">
      <dgm:prSet presAssocID="{27F9FB82-28BF-4459-998B-C1EAE3A1C2C8}" presName="composite" presStyleCnt="0"/>
      <dgm:spPr/>
    </dgm:pt>
    <dgm:pt modelId="{6EF5EE44-B5DB-48BE-A689-8F9BC409CC02}" type="pres">
      <dgm:prSet presAssocID="{27F9FB82-28BF-4459-998B-C1EAE3A1C2C8}" presName="background" presStyleLbl="node0" presStyleIdx="1" presStyleCnt="2"/>
      <dgm:spPr/>
    </dgm:pt>
    <dgm:pt modelId="{8B6614D6-4D7D-47A5-BDE2-9751CBBBB259}" type="pres">
      <dgm:prSet presAssocID="{27F9FB82-28BF-4459-998B-C1EAE3A1C2C8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es-AR"/>
        </a:p>
      </dgm:t>
    </dgm:pt>
    <dgm:pt modelId="{AB1228AF-BAB5-48D5-8D0F-4EC74FBEEAAB}" type="pres">
      <dgm:prSet presAssocID="{27F9FB82-28BF-4459-998B-C1EAE3A1C2C8}" presName="hierChild2" presStyleCnt="0"/>
      <dgm:spPr/>
    </dgm:pt>
  </dgm:ptLst>
  <dgm:cxnLst>
    <dgm:cxn modelId="{0BF3CFB7-F461-4530-8AB5-01A9963DC9B7}" type="presOf" srcId="{27F9FB82-28BF-4459-998B-C1EAE3A1C2C8}" destId="{8B6614D6-4D7D-47A5-BDE2-9751CBBBB259}" srcOrd="0" destOrd="0" presId="urn:microsoft.com/office/officeart/2005/8/layout/hierarchy1"/>
    <dgm:cxn modelId="{F570B3A1-A824-4D47-9AA0-4ED5CC21E24E}" type="presOf" srcId="{B29C4433-9A7D-439C-87EA-DF27111454E4}" destId="{CA275B32-6D9D-4BC9-B723-879C9D68D2FD}" srcOrd="0" destOrd="0" presId="urn:microsoft.com/office/officeart/2005/8/layout/hierarchy1"/>
    <dgm:cxn modelId="{9147A869-078A-45D6-A8FE-66DF6380DFAE}" srcId="{B29C4433-9A7D-439C-87EA-DF27111454E4}" destId="{E5A3FF07-1C9A-4BA0-A12C-880537C93EC4}" srcOrd="0" destOrd="0" parTransId="{40838F7B-FEE4-4FD8-A425-48C4FCB1E9AB}" sibTransId="{19B61F09-A268-4FB1-851C-3417C102778C}"/>
    <dgm:cxn modelId="{9B2973D0-17AD-4512-B70C-98DD44E9E989}" srcId="{B29C4433-9A7D-439C-87EA-DF27111454E4}" destId="{27F9FB82-28BF-4459-998B-C1EAE3A1C2C8}" srcOrd="1" destOrd="0" parTransId="{46E419E7-932F-44C9-9440-BE0563EC39A3}" sibTransId="{CB52BFB8-5320-48E0-96FC-FFE1D996001C}"/>
    <dgm:cxn modelId="{FCE8E84E-BCBB-4CB6-BF6A-89188B4B23A0}" type="presOf" srcId="{E5A3FF07-1C9A-4BA0-A12C-880537C93EC4}" destId="{AB5F8BF9-AEE5-4D90-9018-12CE7719C2D8}" srcOrd="0" destOrd="0" presId="urn:microsoft.com/office/officeart/2005/8/layout/hierarchy1"/>
    <dgm:cxn modelId="{31F3C39C-F4DA-4B35-9A76-3F5CD2073987}" type="presParOf" srcId="{CA275B32-6D9D-4BC9-B723-879C9D68D2FD}" destId="{21D34401-4102-463A-978E-AD1C66285563}" srcOrd="0" destOrd="0" presId="urn:microsoft.com/office/officeart/2005/8/layout/hierarchy1"/>
    <dgm:cxn modelId="{3EC57C4D-978A-4ED8-8572-8E240E41619B}" type="presParOf" srcId="{21D34401-4102-463A-978E-AD1C66285563}" destId="{B04233A9-B1BC-4B03-83EA-5A58B58E5222}" srcOrd="0" destOrd="0" presId="urn:microsoft.com/office/officeart/2005/8/layout/hierarchy1"/>
    <dgm:cxn modelId="{4E0B78CB-8D28-4FBE-9BB4-65BF7F7482F2}" type="presParOf" srcId="{B04233A9-B1BC-4B03-83EA-5A58B58E5222}" destId="{34981784-45A4-4EC2-A4C3-C51B5BD6A8CE}" srcOrd="0" destOrd="0" presId="urn:microsoft.com/office/officeart/2005/8/layout/hierarchy1"/>
    <dgm:cxn modelId="{835B3094-6B10-4F1C-808F-86C6D96C8EF0}" type="presParOf" srcId="{B04233A9-B1BC-4B03-83EA-5A58B58E5222}" destId="{AB5F8BF9-AEE5-4D90-9018-12CE7719C2D8}" srcOrd="1" destOrd="0" presId="urn:microsoft.com/office/officeart/2005/8/layout/hierarchy1"/>
    <dgm:cxn modelId="{DB2697F8-E539-44B1-BEA6-D1A384ED21D2}" type="presParOf" srcId="{21D34401-4102-463A-978E-AD1C66285563}" destId="{F2304BBE-9B2A-4D06-ABC7-4EFCB24FF652}" srcOrd="1" destOrd="0" presId="urn:microsoft.com/office/officeart/2005/8/layout/hierarchy1"/>
    <dgm:cxn modelId="{11FE4E97-E36E-4D03-BB03-815D7C2ED95D}" type="presParOf" srcId="{CA275B32-6D9D-4BC9-B723-879C9D68D2FD}" destId="{A0AD63C3-EF6D-4344-99BF-BC6B250D3FDD}" srcOrd="1" destOrd="0" presId="urn:microsoft.com/office/officeart/2005/8/layout/hierarchy1"/>
    <dgm:cxn modelId="{4E8AB6D4-E3E2-49CA-A196-40F103246B7E}" type="presParOf" srcId="{A0AD63C3-EF6D-4344-99BF-BC6B250D3FDD}" destId="{7F1B19AC-D926-4E0D-AB15-C90AD19AA6CF}" srcOrd="0" destOrd="0" presId="urn:microsoft.com/office/officeart/2005/8/layout/hierarchy1"/>
    <dgm:cxn modelId="{C352C498-8AFC-48B8-A18B-7FB99261DF4C}" type="presParOf" srcId="{7F1B19AC-D926-4E0D-AB15-C90AD19AA6CF}" destId="{6EF5EE44-B5DB-48BE-A689-8F9BC409CC02}" srcOrd="0" destOrd="0" presId="urn:microsoft.com/office/officeart/2005/8/layout/hierarchy1"/>
    <dgm:cxn modelId="{54B3C722-9385-4AE9-8238-B86DDBFB8E11}" type="presParOf" srcId="{7F1B19AC-D926-4E0D-AB15-C90AD19AA6CF}" destId="{8B6614D6-4D7D-47A5-BDE2-9751CBBBB259}" srcOrd="1" destOrd="0" presId="urn:microsoft.com/office/officeart/2005/8/layout/hierarchy1"/>
    <dgm:cxn modelId="{BB0E9AE4-9D69-4FCF-8EC9-2B1BAC836534}" type="presParOf" srcId="{A0AD63C3-EF6D-4344-99BF-BC6B250D3FDD}" destId="{AB1228AF-BAB5-48D5-8D0F-4EC74FBEEAA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46431A-B4B5-4107-998E-F192D570003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DA7E725-34AF-4C1F-9766-9E4F229AAC8E}">
      <dgm:prSet/>
      <dgm:spPr/>
      <dgm:t>
        <a:bodyPr/>
        <a:lstStyle/>
        <a:p>
          <a:r>
            <a:rPr lang="es-AR" dirty="0"/>
            <a:t>Lectura                          </a:t>
          </a:r>
          <a:r>
            <a:rPr lang="es-AR" dirty="0" err="1"/>
            <a:t>Lectura</a:t>
          </a:r>
          <a:r>
            <a:rPr lang="es-AR" dirty="0"/>
            <a:t> de palabras, frases, textos.          Reconocimiento de palabras.</a:t>
          </a:r>
          <a:endParaRPr lang="en-US" dirty="0"/>
        </a:p>
      </dgm:t>
    </dgm:pt>
    <dgm:pt modelId="{6ED9A88D-CB8A-4888-AA98-42D1E670D28E}" type="parTrans" cxnId="{BE97B043-1CE0-4DBF-9AE2-C66F61CB6298}">
      <dgm:prSet/>
      <dgm:spPr/>
      <dgm:t>
        <a:bodyPr/>
        <a:lstStyle/>
        <a:p>
          <a:endParaRPr lang="en-US"/>
        </a:p>
      </dgm:t>
    </dgm:pt>
    <dgm:pt modelId="{F4B112AB-3168-4B5B-BF27-756139D3DF82}" type="sibTrans" cxnId="{BE97B043-1CE0-4DBF-9AE2-C66F61CB6298}">
      <dgm:prSet/>
      <dgm:spPr/>
      <dgm:t>
        <a:bodyPr/>
        <a:lstStyle/>
        <a:p>
          <a:endParaRPr lang="en-US"/>
        </a:p>
      </dgm:t>
    </dgm:pt>
    <dgm:pt modelId="{30A45DEF-8E5C-4732-A87F-306F1951E6C7}">
      <dgm:prSet/>
      <dgm:spPr/>
      <dgm:t>
        <a:bodyPr/>
        <a:lstStyle/>
        <a:p>
          <a:r>
            <a:rPr lang="es-AR" dirty="0"/>
            <a:t>Comprensión             Recuperar información textual. Realizar relaciones entre la información (temporal, causal, inferencias)</a:t>
          </a:r>
          <a:endParaRPr lang="en-US" dirty="0"/>
        </a:p>
      </dgm:t>
    </dgm:pt>
    <dgm:pt modelId="{F265896C-60D9-4634-9F4F-1E96F7377AF6}" type="parTrans" cxnId="{ACA00383-C98A-4AA7-8372-30BCBCA9D613}">
      <dgm:prSet/>
      <dgm:spPr/>
      <dgm:t>
        <a:bodyPr/>
        <a:lstStyle/>
        <a:p>
          <a:endParaRPr lang="en-US"/>
        </a:p>
      </dgm:t>
    </dgm:pt>
    <dgm:pt modelId="{B095DE1E-F611-41BD-8864-50BC113C7DD1}" type="sibTrans" cxnId="{ACA00383-C98A-4AA7-8372-30BCBCA9D613}">
      <dgm:prSet/>
      <dgm:spPr/>
      <dgm:t>
        <a:bodyPr/>
        <a:lstStyle/>
        <a:p>
          <a:endParaRPr lang="en-US"/>
        </a:p>
      </dgm:t>
    </dgm:pt>
    <dgm:pt modelId="{DC91D4DD-B6EE-40C0-A44B-B479C3408423}">
      <dgm:prSet/>
      <dgm:spPr/>
      <dgm:t>
        <a:bodyPr/>
        <a:lstStyle/>
        <a:p>
          <a:r>
            <a:rPr lang="es-AR" dirty="0"/>
            <a:t>Producción                   Realizar escritura de palabras y un texto coherente, cohesivo y respetando las estructuras propias del género solicitado. </a:t>
          </a:r>
          <a:endParaRPr lang="en-US" dirty="0"/>
        </a:p>
      </dgm:t>
    </dgm:pt>
    <dgm:pt modelId="{FA137515-AD16-4861-AD33-EC02CEBB7D6D}" type="parTrans" cxnId="{D202414E-6AA3-45AD-B227-058923DD3A01}">
      <dgm:prSet/>
      <dgm:spPr/>
      <dgm:t>
        <a:bodyPr/>
        <a:lstStyle/>
        <a:p>
          <a:endParaRPr lang="en-US"/>
        </a:p>
      </dgm:t>
    </dgm:pt>
    <dgm:pt modelId="{7CB54600-F3CB-4FDB-A26D-68566C02B393}" type="sibTrans" cxnId="{D202414E-6AA3-45AD-B227-058923DD3A01}">
      <dgm:prSet/>
      <dgm:spPr/>
      <dgm:t>
        <a:bodyPr/>
        <a:lstStyle/>
        <a:p>
          <a:endParaRPr lang="en-US"/>
        </a:p>
      </dgm:t>
    </dgm:pt>
    <dgm:pt modelId="{487C3A7E-86D1-418B-82CE-9C617642F808}" type="pres">
      <dgm:prSet presAssocID="{7746431A-B4B5-4107-998E-F192D5700034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7B4E88BE-71CE-49C2-B0C8-C2674B21DBD5}" type="pres">
      <dgm:prSet presAssocID="{3DA7E725-34AF-4C1F-9766-9E4F229AAC8E}" presName="compNode" presStyleCnt="0"/>
      <dgm:spPr/>
    </dgm:pt>
    <dgm:pt modelId="{13B8192B-9A38-48C7-A7EE-2FA30F6DEF97}" type="pres">
      <dgm:prSet presAssocID="{3DA7E725-34AF-4C1F-9766-9E4F229AAC8E}" presName="bgRect" presStyleLbl="bgShp" presStyleIdx="0" presStyleCnt="3"/>
      <dgm:spPr/>
    </dgm:pt>
    <dgm:pt modelId="{63230F0E-513C-48D8-97CC-54B228AFC511}" type="pres">
      <dgm:prSet presAssocID="{3DA7E725-34AF-4C1F-9766-9E4F229AAC8E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s-AR"/>
        </a:p>
      </dgm:t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12A43713-B94D-45E1-8CB3-9AD9E1E318CB}" type="pres">
      <dgm:prSet presAssocID="{3DA7E725-34AF-4C1F-9766-9E4F229AAC8E}" presName="spaceRect" presStyleCnt="0"/>
      <dgm:spPr/>
    </dgm:pt>
    <dgm:pt modelId="{2B342DB3-B184-454A-965E-E906FC06F363}" type="pres">
      <dgm:prSet presAssocID="{3DA7E725-34AF-4C1F-9766-9E4F229AAC8E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AR"/>
        </a:p>
      </dgm:t>
    </dgm:pt>
    <dgm:pt modelId="{5F183AE1-405E-40DC-AE80-F9BBF00B42A5}" type="pres">
      <dgm:prSet presAssocID="{F4B112AB-3168-4B5B-BF27-756139D3DF82}" presName="sibTrans" presStyleCnt="0"/>
      <dgm:spPr/>
    </dgm:pt>
    <dgm:pt modelId="{342385DD-C92C-4EDA-92F3-5CFFDDFBEA7E}" type="pres">
      <dgm:prSet presAssocID="{30A45DEF-8E5C-4732-A87F-306F1951E6C7}" presName="compNode" presStyleCnt="0"/>
      <dgm:spPr/>
    </dgm:pt>
    <dgm:pt modelId="{2101FE4B-AE75-4CDB-96F5-85C77051E9D3}" type="pres">
      <dgm:prSet presAssocID="{30A45DEF-8E5C-4732-A87F-306F1951E6C7}" presName="bgRect" presStyleLbl="bgShp" presStyleIdx="1" presStyleCnt="3"/>
      <dgm:spPr/>
    </dgm:pt>
    <dgm:pt modelId="{4BFCD6FD-A2C3-46F0-AD3A-23BA168E051C}" type="pres">
      <dgm:prSet presAssocID="{30A45DEF-8E5C-4732-A87F-306F1951E6C7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s-AR"/>
        </a:p>
      </dgm:t>
      <dgm:extLst>
        <a:ext uri="{E40237B7-FDA0-4F09-8148-C483321AD2D9}">
          <dgm14:cNvPr xmlns:dgm14="http://schemas.microsoft.com/office/drawing/2010/diagram" id="0" name="" descr="Documento"/>
        </a:ext>
      </dgm:extLst>
    </dgm:pt>
    <dgm:pt modelId="{1D7C6019-ECB7-4E33-A929-D8A4788720CD}" type="pres">
      <dgm:prSet presAssocID="{30A45DEF-8E5C-4732-A87F-306F1951E6C7}" presName="spaceRect" presStyleCnt="0"/>
      <dgm:spPr/>
    </dgm:pt>
    <dgm:pt modelId="{F4DF66E6-AE1A-43C4-91AB-BFB5126D95F0}" type="pres">
      <dgm:prSet presAssocID="{30A45DEF-8E5C-4732-A87F-306F1951E6C7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AR"/>
        </a:p>
      </dgm:t>
    </dgm:pt>
    <dgm:pt modelId="{948A153F-6FC4-4049-A35E-02E311FEEC05}" type="pres">
      <dgm:prSet presAssocID="{B095DE1E-F611-41BD-8864-50BC113C7DD1}" presName="sibTrans" presStyleCnt="0"/>
      <dgm:spPr/>
    </dgm:pt>
    <dgm:pt modelId="{D9EEDDF9-0A81-4DF0-AE3B-9D246EF98A8C}" type="pres">
      <dgm:prSet presAssocID="{DC91D4DD-B6EE-40C0-A44B-B479C3408423}" presName="compNode" presStyleCnt="0"/>
      <dgm:spPr/>
    </dgm:pt>
    <dgm:pt modelId="{4345A193-FE2C-439E-BE09-EFE8E31E030B}" type="pres">
      <dgm:prSet presAssocID="{DC91D4DD-B6EE-40C0-A44B-B479C3408423}" presName="bgRect" presStyleLbl="bgShp" presStyleIdx="2" presStyleCnt="3"/>
      <dgm:spPr/>
    </dgm:pt>
    <dgm:pt modelId="{A88BB026-159D-43C4-A002-81C35E904365}" type="pres">
      <dgm:prSet presAssocID="{DC91D4DD-B6EE-40C0-A44B-B479C3408423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s-AR"/>
        </a:p>
      </dgm:t>
      <dgm:extLst>
        <a:ext uri="{E40237B7-FDA0-4F09-8148-C483321AD2D9}">
          <dgm14:cNvPr xmlns:dgm14="http://schemas.microsoft.com/office/drawing/2010/diagram" id="0" name="" descr="Lápiz"/>
        </a:ext>
      </dgm:extLst>
    </dgm:pt>
    <dgm:pt modelId="{0CDFD494-9D68-44DD-BF3E-51929FDAD733}" type="pres">
      <dgm:prSet presAssocID="{DC91D4DD-B6EE-40C0-A44B-B479C3408423}" presName="spaceRect" presStyleCnt="0"/>
      <dgm:spPr/>
    </dgm:pt>
    <dgm:pt modelId="{915241EE-6179-4BE0-8DD3-C49712FCADA4}" type="pres">
      <dgm:prSet presAssocID="{DC91D4DD-B6EE-40C0-A44B-B479C3408423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AR"/>
        </a:p>
      </dgm:t>
    </dgm:pt>
  </dgm:ptLst>
  <dgm:cxnLst>
    <dgm:cxn modelId="{BE97B043-1CE0-4DBF-9AE2-C66F61CB6298}" srcId="{7746431A-B4B5-4107-998E-F192D5700034}" destId="{3DA7E725-34AF-4C1F-9766-9E4F229AAC8E}" srcOrd="0" destOrd="0" parTransId="{6ED9A88D-CB8A-4888-AA98-42D1E670D28E}" sibTransId="{F4B112AB-3168-4B5B-BF27-756139D3DF82}"/>
    <dgm:cxn modelId="{7EF18CCB-7C40-4446-9F7E-2190F2ECED54}" type="presOf" srcId="{DC91D4DD-B6EE-40C0-A44B-B479C3408423}" destId="{915241EE-6179-4BE0-8DD3-C49712FCADA4}" srcOrd="0" destOrd="0" presId="urn:microsoft.com/office/officeart/2018/2/layout/IconVerticalSolidList"/>
    <dgm:cxn modelId="{96A83B66-FC19-4A11-8D83-4CCE4B276E95}" type="presOf" srcId="{7746431A-B4B5-4107-998E-F192D5700034}" destId="{487C3A7E-86D1-418B-82CE-9C617642F808}" srcOrd="0" destOrd="0" presId="urn:microsoft.com/office/officeart/2018/2/layout/IconVerticalSolidList"/>
    <dgm:cxn modelId="{15383314-D650-4F7F-89D2-624B8A65B7DD}" type="presOf" srcId="{30A45DEF-8E5C-4732-A87F-306F1951E6C7}" destId="{F4DF66E6-AE1A-43C4-91AB-BFB5126D95F0}" srcOrd="0" destOrd="0" presId="urn:microsoft.com/office/officeart/2018/2/layout/IconVerticalSolidList"/>
    <dgm:cxn modelId="{ACA00383-C98A-4AA7-8372-30BCBCA9D613}" srcId="{7746431A-B4B5-4107-998E-F192D5700034}" destId="{30A45DEF-8E5C-4732-A87F-306F1951E6C7}" srcOrd="1" destOrd="0" parTransId="{F265896C-60D9-4634-9F4F-1E96F7377AF6}" sibTransId="{B095DE1E-F611-41BD-8864-50BC113C7DD1}"/>
    <dgm:cxn modelId="{5C7B43F2-8A18-4180-BB8A-63BFDF54F541}" type="presOf" srcId="{3DA7E725-34AF-4C1F-9766-9E4F229AAC8E}" destId="{2B342DB3-B184-454A-965E-E906FC06F363}" srcOrd="0" destOrd="0" presId="urn:microsoft.com/office/officeart/2018/2/layout/IconVerticalSolidList"/>
    <dgm:cxn modelId="{D202414E-6AA3-45AD-B227-058923DD3A01}" srcId="{7746431A-B4B5-4107-998E-F192D5700034}" destId="{DC91D4DD-B6EE-40C0-A44B-B479C3408423}" srcOrd="2" destOrd="0" parTransId="{FA137515-AD16-4861-AD33-EC02CEBB7D6D}" sibTransId="{7CB54600-F3CB-4FDB-A26D-68566C02B393}"/>
    <dgm:cxn modelId="{EB09CD6A-7E57-41B2-8D04-F6C0612CC69E}" type="presParOf" srcId="{487C3A7E-86D1-418B-82CE-9C617642F808}" destId="{7B4E88BE-71CE-49C2-B0C8-C2674B21DBD5}" srcOrd="0" destOrd="0" presId="urn:microsoft.com/office/officeart/2018/2/layout/IconVerticalSolidList"/>
    <dgm:cxn modelId="{1E850949-1FCE-4FFE-9B1F-949FFB861E25}" type="presParOf" srcId="{7B4E88BE-71CE-49C2-B0C8-C2674B21DBD5}" destId="{13B8192B-9A38-48C7-A7EE-2FA30F6DEF97}" srcOrd="0" destOrd="0" presId="urn:microsoft.com/office/officeart/2018/2/layout/IconVerticalSolidList"/>
    <dgm:cxn modelId="{E4E93B01-1C45-4E51-B080-BA06EE1F434C}" type="presParOf" srcId="{7B4E88BE-71CE-49C2-B0C8-C2674B21DBD5}" destId="{63230F0E-513C-48D8-97CC-54B228AFC511}" srcOrd="1" destOrd="0" presId="urn:microsoft.com/office/officeart/2018/2/layout/IconVerticalSolidList"/>
    <dgm:cxn modelId="{B76A95CA-F2F8-4536-AEFC-ED9B4CA5DD4C}" type="presParOf" srcId="{7B4E88BE-71CE-49C2-B0C8-C2674B21DBD5}" destId="{12A43713-B94D-45E1-8CB3-9AD9E1E318CB}" srcOrd="2" destOrd="0" presId="urn:microsoft.com/office/officeart/2018/2/layout/IconVerticalSolidList"/>
    <dgm:cxn modelId="{D58C6F84-8C12-4502-BABE-DF4E24A342D7}" type="presParOf" srcId="{7B4E88BE-71CE-49C2-B0C8-C2674B21DBD5}" destId="{2B342DB3-B184-454A-965E-E906FC06F363}" srcOrd="3" destOrd="0" presId="urn:microsoft.com/office/officeart/2018/2/layout/IconVerticalSolidList"/>
    <dgm:cxn modelId="{F7A5F173-058B-40F6-90DC-1F9A36D78DF4}" type="presParOf" srcId="{487C3A7E-86D1-418B-82CE-9C617642F808}" destId="{5F183AE1-405E-40DC-AE80-F9BBF00B42A5}" srcOrd="1" destOrd="0" presId="urn:microsoft.com/office/officeart/2018/2/layout/IconVerticalSolidList"/>
    <dgm:cxn modelId="{430479F9-8EED-4E1C-B140-9B688BB37363}" type="presParOf" srcId="{487C3A7E-86D1-418B-82CE-9C617642F808}" destId="{342385DD-C92C-4EDA-92F3-5CFFDDFBEA7E}" srcOrd="2" destOrd="0" presId="urn:microsoft.com/office/officeart/2018/2/layout/IconVerticalSolidList"/>
    <dgm:cxn modelId="{27C2AB05-5F07-481A-985C-42C4A17EB6F7}" type="presParOf" srcId="{342385DD-C92C-4EDA-92F3-5CFFDDFBEA7E}" destId="{2101FE4B-AE75-4CDB-96F5-85C77051E9D3}" srcOrd="0" destOrd="0" presId="urn:microsoft.com/office/officeart/2018/2/layout/IconVerticalSolidList"/>
    <dgm:cxn modelId="{08B53836-7E88-49D2-905E-C691DDF6AD86}" type="presParOf" srcId="{342385DD-C92C-4EDA-92F3-5CFFDDFBEA7E}" destId="{4BFCD6FD-A2C3-46F0-AD3A-23BA168E051C}" srcOrd="1" destOrd="0" presId="urn:microsoft.com/office/officeart/2018/2/layout/IconVerticalSolidList"/>
    <dgm:cxn modelId="{C1E139BB-1AA5-47A7-BB6E-5715776FEF52}" type="presParOf" srcId="{342385DD-C92C-4EDA-92F3-5CFFDDFBEA7E}" destId="{1D7C6019-ECB7-4E33-A929-D8A4788720CD}" srcOrd="2" destOrd="0" presId="urn:microsoft.com/office/officeart/2018/2/layout/IconVerticalSolidList"/>
    <dgm:cxn modelId="{A560699C-BF33-4603-A0F9-A22313F0840C}" type="presParOf" srcId="{342385DD-C92C-4EDA-92F3-5CFFDDFBEA7E}" destId="{F4DF66E6-AE1A-43C4-91AB-BFB5126D95F0}" srcOrd="3" destOrd="0" presId="urn:microsoft.com/office/officeart/2018/2/layout/IconVerticalSolidList"/>
    <dgm:cxn modelId="{D4D8398A-8CE0-4F73-8EE0-27C3161F7395}" type="presParOf" srcId="{487C3A7E-86D1-418B-82CE-9C617642F808}" destId="{948A153F-6FC4-4049-A35E-02E311FEEC05}" srcOrd="3" destOrd="0" presId="urn:microsoft.com/office/officeart/2018/2/layout/IconVerticalSolidList"/>
    <dgm:cxn modelId="{679C6B0F-76B8-4C07-933B-2CB5BEEE03FC}" type="presParOf" srcId="{487C3A7E-86D1-418B-82CE-9C617642F808}" destId="{D9EEDDF9-0A81-4DF0-AE3B-9D246EF98A8C}" srcOrd="4" destOrd="0" presId="urn:microsoft.com/office/officeart/2018/2/layout/IconVerticalSolidList"/>
    <dgm:cxn modelId="{D063E3F3-DD2A-459B-BC57-0887E038CB8F}" type="presParOf" srcId="{D9EEDDF9-0A81-4DF0-AE3B-9D246EF98A8C}" destId="{4345A193-FE2C-439E-BE09-EFE8E31E030B}" srcOrd="0" destOrd="0" presId="urn:microsoft.com/office/officeart/2018/2/layout/IconVerticalSolidList"/>
    <dgm:cxn modelId="{B5CA2998-B187-417E-8481-DC1D4897031D}" type="presParOf" srcId="{D9EEDDF9-0A81-4DF0-AE3B-9D246EF98A8C}" destId="{A88BB026-159D-43C4-A002-81C35E904365}" srcOrd="1" destOrd="0" presId="urn:microsoft.com/office/officeart/2018/2/layout/IconVerticalSolidList"/>
    <dgm:cxn modelId="{EB6D3303-11DE-4CFF-B223-D54FCE5EEBDB}" type="presParOf" srcId="{D9EEDDF9-0A81-4DF0-AE3B-9D246EF98A8C}" destId="{0CDFD494-9D68-44DD-BF3E-51929FDAD733}" srcOrd="2" destOrd="0" presId="urn:microsoft.com/office/officeart/2018/2/layout/IconVerticalSolidList"/>
    <dgm:cxn modelId="{3D958C89-B737-47D9-B411-199ADDA3A7ED}" type="presParOf" srcId="{D9EEDDF9-0A81-4DF0-AE3B-9D246EF98A8C}" destId="{915241EE-6179-4BE0-8DD3-C49712FCADA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981784-45A4-4EC2-A4C3-C51B5BD6A8CE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5F8BF9-AEE5-4D90-9018-12CE7719C2D8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900" kern="1200"/>
            <a:t>Nos permite reconocer el punto de partida de cada uno de los alumnos y alumnas y de los grupos más amplios en general. </a:t>
          </a:r>
          <a:endParaRPr lang="en-US" sz="2900" kern="1200"/>
        </a:p>
      </dsp:txBody>
      <dsp:txXfrm>
        <a:off x="608661" y="692298"/>
        <a:ext cx="4508047" cy="2799040"/>
      </dsp:txXfrm>
    </dsp:sp>
    <dsp:sp modelId="{6EF5EE44-B5DB-48BE-A689-8F9BC409CC02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6614D6-4D7D-47A5-BDE2-9751CBBBB259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900" kern="1200"/>
            <a:t>Saber desde dónde comenzamos nos permite implementar las intervenciones adecuadas en cada grupo y con cada niño o niña.</a:t>
          </a:r>
          <a:endParaRPr lang="en-US" sz="2900" kern="1200"/>
        </a:p>
      </dsp:txBody>
      <dsp:txXfrm>
        <a:off x="6331365" y="692298"/>
        <a:ext cx="4508047" cy="27990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B8192B-9A38-48C7-A7EE-2FA30F6DEF97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230F0E-513C-48D8-97CC-54B228AFC511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342DB3-B184-454A-965E-E906FC06F363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400" kern="1200" dirty="0"/>
            <a:t>Lectura                          </a:t>
          </a:r>
          <a:r>
            <a:rPr lang="es-AR" sz="2400" kern="1200" dirty="0" err="1"/>
            <a:t>Lectura</a:t>
          </a:r>
          <a:r>
            <a:rPr lang="es-AR" sz="2400" kern="1200" dirty="0"/>
            <a:t> de palabras, frases, textos.          Reconocimiento de palabras.</a:t>
          </a:r>
          <a:endParaRPr lang="en-US" sz="2400" kern="1200" dirty="0"/>
        </a:p>
      </dsp:txBody>
      <dsp:txXfrm>
        <a:off x="1437631" y="531"/>
        <a:ext cx="9077968" cy="1244702"/>
      </dsp:txXfrm>
    </dsp:sp>
    <dsp:sp modelId="{2101FE4B-AE75-4CDB-96F5-85C77051E9D3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FCD6FD-A2C3-46F0-AD3A-23BA168E051C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DF66E6-AE1A-43C4-91AB-BFB5126D95F0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400" kern="1200" dirty="0"/>
            <a:t>Comprensión             Recuperar información textual. Realizar relaciones entre la información (temporal, causal, inferencias)</a:t>
          </a:r>
          <a:endParaRPr lang="en-US" sz="2400" kern="1200" dirty="0"/>
        </a:p>
      </dsp:txBody>
      <dsp:txXfrm>
        <a:off x="1437631" y="1556410"/>
        <a:ext cx="9077968" cy="1244702"/>
      </dsp:txXfrm>
    </dsp:sp>
    <dsp:sp modelId="{4345A193-FE2C-439E-BE09-EFE8E31E030B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8BB026-159D-43C4-A002-81C35E904365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5241EE-6179-4BE0-8DD3-C49712FCADA4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400" kern="1200" dirty="0"/>
            <a:t>Producción                   Realizar escritura de palabras y un texto coherente, cohesivo y respetando las estructuras propias del género solicitado. </a:t>
          </a:r>
          <a:endParaRPr lang="en-US" sz="2400" kern="1200" dirty="0"/>
        </a:p>
      </dsp:txBody>
      <dsp:txXfrm>
        <a:off x="1437631" y="3112289"/>
        <a:ext cx="9077968" cy="1244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8FA50F-8885-00F6-5E2C-C651C1F4CD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BFF4F943-3323-3D95-C22F-6711031A16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DA30BFB-3A59-AAD8-FE8D-1C7A7FEF0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BE2D2F4-0CC5-AB11-F3CE-80BA9F1A5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68D9047-D7FE-ADF5-E6A6-ED8A9DF21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59269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82B37E7-ECD7-6B2E-80FA-392C0833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473138C-C7C2-03E2-AA63-4B62CE996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FBA431-0107-6966-741B-7D6AE058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A5DAF7C-19A5-150C-1F49-91F5D79F1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92BFBD8-BC83-49BF-9A8B-1252FA09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81441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05E1FEE-2BAC-A9FC-0A36-5A32B147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C98FB8C-86EE-8B70-F1EC-69ACAE990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CF8574E-292D-EC58-393B-4C12173D8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B8AFBCC-E7B7-4D4D-D980-A33D50798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D3AFFB9-C04E-4BB4-2065-F250F1D2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27694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349401F-09E4-952B-D8EC-94A9A560C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0C51653-E139-F670-E0FC-9670AF0B48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1BF9E73-227E-AC0F-C347-6360796C83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7C1B618-A10F-C788-69CE-A86C36866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3F9477A-1B0B-3E08-6277-88015C66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22F787F-8875-0C0F-31B3-EFF0AC758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19075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5443D8F-E282-E380-49DB-B621BA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56B9FF5-4B9D-3EE0-D235-F095C664B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6C6081A7-751D-6EC3-3FBF-C07143494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932E9EA-85A4-E07C-825D-931407963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D08C6DF5-78FE-171D-F83E-91BAAAE69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385302E9-2B19-2240-FA81-2986A673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E9581DDB-7CBF-07A7-B3A5-7403A4FF4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A740CA02-1494-646B-F8FD-0BC64CE5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3262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B994159-9D7C-AE7F-E842-027DFD09C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E47CF61-23E8-AD52-656B-535C19DB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B660D12C-A6A9-0AD2-E1FA-4F1ED19C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1167B22-9B4D-D582-13BD-5C0A9C61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79835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9BD0A349-9A9C-B7F8-2786-AF93263D3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04D6F63A-CFB8-7221-D503-FE03AF51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BD942FE-78F6-B17C-4F31-3620B350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64404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6F4F67-5659-62E0-5121-BD75645E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8A2E1D1-DF78-A70E-0EEB-BD30F0D04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DD7AD25-14C1-745B-32ED-D44A72E0A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EF57284-CE6C-E3AC-B3ED-C38FC3A78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35A25FB-F2E3-2EFC-940C-DF20637BD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835716A-1DC9-4F97-B79E-73E864A2B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1456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515B0BC-C83D-8F93-83CE-DC5599786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6870100F-F802-E437-9BB6-EBA2C13F93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F446E13E-37F7-44A9-DEBA-B2626E59D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8DB3164B-827C-0EE0-6CE7-BFB5D77B5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65B8C37-222D-E5B2-B6A7-3F3E4FBC2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142DF8-22F7-2573-DD23-D30394A4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26197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7F68B5-1D1F-EF60-E052-AE2DC085A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0AA1A99A-F55E-C338-4041-671A0E0FE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02604A6-8D98-B448-BADE-BB52C2524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EEAFE0-45E7-7763-8D80-1D65645A8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C9D60CC-DC54-0990-8FD4-F8A91120C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18124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6BB72A62-ABDD-25D2-032A-7537031C55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C6228E4-814D-2D1C-8059-9D8C0EFB7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3371062-AE82-D6EC-1B15-2E412EDFC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4B11477-A247-B8F9-844A-AB3E44AD7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57BAF25-43A0-E19D-074B-1D08FA64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58356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8FA50F-8885-00F6-5E2C-C651C1F4CD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BFF4F943-3323-3D95-C22F-6711031A16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DA30BFB-3A59-AAD8-FE8D-1C7A7FEF0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BE2D2F4-0CC5-AB11-F3CE-80BA9F1A5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68D9047-D7FE-ADF5-E6A6-ED8A9DF21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27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82B37E7-ECD7-6B2E-80FA-392C0833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473138C-C7C2-03E2-AA63-4B62CE996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FBA431-0107-6966-741B-7D6AE058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A5DAF7C-19A5-150C-1F49-91F5D79F1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92BFBD8-BC83-49BF-9A8B-1252FA09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998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05E1FEE-2BAC-A9FC-0A36-5A32B147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C98FB8C-86EE-8B70-F1EC-69ACAE990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CF8574E-292D-EC58-393B-4C12173D8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B8AFBCC-E7B7-4D4D-D980-A33D50798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D3AFFB9-C04E-4BB4-2065-F250F1D2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2822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349401F-09E4-952B-D8EC-94A9A560C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0C51653-E139-F670-E0FC-9670AF0B48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1BF9E73-227E-AC0F-C347-6360796C83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7C1B618-A10F-C788-69CE-A86C36866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3F9477A-1B0B-3E08-6277-88015C66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22F787F-8875-0C0F-31B3-EFF0AC758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699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5443D8F-E282-E380-49DB-B621BA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56B9FF5-4B9D-3EE0-D235-F095C664B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6C6081A7-751D-6EC3-3FBF-C07143494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932E9EA-85A4-E07C-825D-931407963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D08C6DF5-78FE-171D-F83E-91BAAAE69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385302E9-2B19-2240-FA81-2986A673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E9581DDB-7CBF-07A7-B3A5-7403A4FF4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A740CA02-1494-646B-F8FD-0BC64CE5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7809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B994159-9D7C-AE7F-E842-027DFD09C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E47CF61-23E8-AD52-656B-535C19DB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B660D12C-A6A9-0AD2-E1FA-4F1ED19C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1167B22-9B4D-D582-13BD-5C0A9C61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3903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9BD0A349-9A9C-B7F8-2786-AF93263D3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04D6F63A-CFB8-7221-D503-FE03AF51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BD942FE-78F6-B17C-4F31-3620B350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3663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6F4F67-5659-62E0-5121-BD75645E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8A2E1D1-DF78-A70E-0EEB-BD30F0D04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DD7AD25-14C1-745B-32ED-D44A72E0A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EF57284-CE6C-E3AC-B3ED-C38FC3A78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35A25FB-F2E3-2EFC-940C-DF20637BD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835716A-1DC9-4F97-B79E-73E864A2B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976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515B0BC-C83D-8F93-83CE-DC5599786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6870100F-F802-E437-9BB6-EBA2C13F93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F446E13E-37F7-44A9-DEBA-B2626E59D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8DB3164B-827C-0EE0-6CE7-BFB5D77B5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65B8C37-222D-E5B2-B6A7-3F3E4FBC2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142DF8-22F7-2573-DD23-D30394A4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825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7F68B5-1D1F-EF60-E052-AE2DC085A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0AA1A99A-F55E-C338-4041-671A0E0FE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02604A6-8D98-B448-BADE-BB52C2524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EEAFE0-45E7-7763-8D80-1D65645A8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C9D60CC-DC54-0990-8FD4-F8A91120C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6113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6BB72A62-ABDD-25D2-032A-7537031C55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C6228E4-814D-2D1C-8059-9D8C0EFB7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3371062-AE82-D6EC-1B15-2E412EDFC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4B11477-A247-B8F9-844A-AB3E44AD7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57BAF25-43A0-E19D-074B-1D08FA64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5649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8FA50F-8885-00F6-5E2C-C651C1F4CD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BFF4F943-3323-3D95-C22F-6711031A16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DA30BFB-3A59-AAD8-FE8D-1C7A7FEF0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BE2D2F4-0CC5-AB11-F3CE-80BA9F1A5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68D9047-D7FE-ADF5-E6A6-ED8A9DF21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977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82B37E7-ECD7-6B2E-80FA-392C0833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473138C-C7C2-03E2-AA63-4B62CE996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FBA431-0107-6966-741B-7D6AE058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A5DAF7C-19A5-150C-1F49-91F5D79F1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92BFBD8-BC83-49BF-9A8B-1252FA09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368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05E1FEE-2BAC-A9FC-0A36-5A32B147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C98FB8C-86EE-8B70-F1EC-69ACAE990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CF8574E-292D-EC58-393B-4C12173D8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B8AFBCC-E7B7-4D4D-D980-A33D50798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D3AFFB9-C04E-4BB4-2065-F250F1D2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2425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349401F-09E4-952B-D8EC-94A9A560C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0C51653-E139-F670-E0FC-9670AF0B48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1BF9E73-227E-AC0F-C347-6360796C83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7C1B618-A10F-C788-69CE-A86C36866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3F9477A-1B0B-3E08-6277-88015C66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22F787F-8875-0C0F-31B3-EFF0AC758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1994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5443D8F-E282-E380-49DB-B621BA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56B9FF5-4B9D-3EE0-D235-F095C664B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6C6081A7-751D-6EC3-3FBF-C07143494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932E9EA-85A4-E07C-825D-931407963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D08C6DF5-78FE-171D-F83E-91BAAAE69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385302E9-2B19-2240-FA81-2986A673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E9581DDB-7CBF-07A7-B3A5-7403A4FF4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A740CA02-1494-646B-F8FD-0BC64CE5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7781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B994159-9D7C-AE7F-E842-027DFD09C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E47CF61-23E8-AD52-656B-535C19DB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B660D12C-A6A9-0AD2-E1FA-4F1ED19C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1167B22-9B4D-D582-13BD-5C0A9C61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2234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9BD0A349-9A9C-B7F8-2786-AF93263D3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04D6F63A-CFB8-7221-D503-FE03AF51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BD942FE-78F6-B17C-4F31-3620B350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8969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6F4F67-5659-62E0-5121-BD75645E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8A2E1D1-DF78-A70E-0EEB-BD30F0D04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DD7AD25-14C1-745B-32ED-D44A72E0A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EF57284-CE6C-E3AC-B3ED-C38FC3A78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35A25FB-F2E3-2EFC-940C-DF20637BD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835716A-1DC9-4F97-B79E-73E864A2B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8115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515B0BC-C83D-8F93-83CE-DC5599786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6870100F-F802-E437-9BB6-EBA2C13F93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F446E13E-37F7-44A9-DEBA-B2626E59D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8DB3164B-827C-0EE0-6CE7-BFB5D77B5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65B8C37-222D-E5B2-B6A7-3F3E4FBC2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142DF8-22F7-2573-DD23-D30394A4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8083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7F68B5-1D1F-EF60-E052-AE2DC085A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0AA1A99A-F55E-C338-4041-671A0E0FE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02604A6-8D98-B448-BADE-BB52C2524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EEAFE0-45E7-7763-8D80-1D65645A8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C9D60CC-DC54-0990-8FD4-F8A91120C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5119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6BB72A62-ABDD-25D2-032A-7537031C55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C6228E4-814D-2D1C-8059-9D8C0EFB7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3371062-AE82-D6EC-1B15-2E412EDFC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4B11477-A247-B8F9-844A-AB3E44AD7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57BAF25-43A0-E19D-074B-1D08FA64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0131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8FA50F-8885-00F6-5E2C-C651C1F4CD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BFF4F943-3323-3D95-C22F-6711031A16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DA30BFB-3A59-AAD8-FE8D-1C7A7FEF0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BE2D2F4-0CC5-AB11-F3CE-80BA9F1A5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68D9047-D7FE-ADF5-E6A6-ED8A9DF21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5813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82B37E7-ECD7-6B2E-80FA-392C0833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473138C-C7C2-03E2-AA63-4B62CE996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FBA431-0107-6966-741B-7D6AE058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A5DAF7C-19A5-150C-1F49-91F5D79F1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92BFBD8-BC83-49BF-9A8B-1252FA09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4315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05E1FEE-2BAC-A9FC-0A36-5A32B147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C98FB8C-86EE-8B70-F1EC-69ACAE990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CF8574E-292D-EC58-393B-4C12173D8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B8AFBCC-E7B7-4D4D-D980-A33D50798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D3AFFB9-C04E-4BB4-2065-F250F1D2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0701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349401F-09E4-952B-D8EC-94A9A560C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0C51653-E139-F670-E0FC-9670AF0B48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1BF9E73-227E-AC0F-C347-6360796C83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7C1B618-A10F-C788-69CE-A86C36866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3F9477A-1B0B-3E08-6277-88015C66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22F787F-8875-0C0F-31B3-EFF0AC758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7564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5443D8F-E282-E380-49DB-B621BA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56B9FF5-4B9D-3EE0-D235-F095C664B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6C6081A7-751D-6EC3-3FBF-C07143494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932E9EA-85A4-E07C-825D-931407963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D08C6DF5-78FE-171D-F83E-91BAAAE69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385302E9-2B19-2240-FA81-2986A673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E9581DDB-7CBF-07A7-B3A5-7403A4FF4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A740CA02-1494-646B-F8FD-0BC64CE5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1983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B994159-9D7C-AE7F-E842-027DFD09C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E47CF61-23E8-AD52-656B-535C19DB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B660D12C-A6A9-0AD2-E1FA-4F1ED19C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1167B22-9B4D-D582-13BD-5C0A9C61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6192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9BD0A349-9A9C-B7F8-2786-AF93263D3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04D6F63A-CFB8-7221-D503-FE03AF51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BD942FE-78F6-B17C-4F31-3620B350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7518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6F4F67-5659-62E0-5121-BD75645E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8A2E1D1-DF78-A70E-0EEB-BD30F0D04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DD7AD25-14C1-745B-32ED-D44A72E0A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EF57284-CE6C-E3AC-B3ED-C38FC3A78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35A25FB-F2E3-2EFC-940C-DF20637BD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835716A-1DC9-4F97-B79E-73E864A2B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4936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515B0BC-C83D-8F93-83CE-DC5599786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6870100F-F802-E437-9BB6-EBA2C13F93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F446E13E-37F7-44A9-DEBA-B2626E59D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8DB3164B-827C-0EE0-6CE7-BFB5D77B5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65B8C37-222D-E5B2-B6A7-3F3E4FBC2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142DF8-22F7-2573-DD23-D30394A4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520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7F68B5-1D1F-EF60-E052-AE2DC085A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0AA1A99A-F55E-C338-4041-671A0E0FE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02604A6-8D98-B448-BADE-BB52C2524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EEAFE0-45E7-7763-8D80-1D65645A8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C9D60CC-DC54-0990-8FD4-F8A91120C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57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6BB72A62-ABDD-25D2-032A-7537031C55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C6228E4-814D-2D1C-8059-9D8C0EFB7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3371062-AE82-D6EC-1B15-2E412EDFC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4B11477-A247-B8F9-844A-AB3E44AD7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57BAF25-43A0-E19D-074B-1D08FA64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7718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8FA50F-8885-00F6-5E2C-C651C1F4CD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BFF4F943-3323-3D95-C22F-6711031A16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DA30BFB-3A59-AAD8-FE8D-1C7A7FEF0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BE2D2F4-0CC5-AB11-F3CE-80BA9F1A5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68D9047-D7FE-ADF5-E6A6-ED8A9DF21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0530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82B37E7-ECD7-6B2E-80FA-392C0833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473138C-C7C2-03E2-AA63-4B62CE996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FBA431-0107-6966-741B-7D6AE058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A5DAF7C-19A5-150C-1F49-91F5D79F1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92BFBD8-BC83-49BF-9A8B-1252FA09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286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05E1FEE-2BAC-A9FC-0A36-5A32B147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C98FB8C-86EE-8B70-F1EC-69ACAE990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CF8574E-292D-EC58-393B-4C12173D8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B8AFBCC-E7B7-4D4D-D980-A33D50798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D3AFFB9-C04E-4BB4-2065-F250F1D2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99395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349401F-09E4-952B-D8EC-94A9A560C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0C51653-E139-F670-E0FC-9670AF0B48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1BF9E73-227E-AC0F-C347-6360796C83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7C1B618-A10F-C788-69CE-A86C36866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3F9477A-1B0B-3E08-6277-88015C66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22F787F-8875-0C0F-31B3-EFF0AC758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72408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5443D8F-E282-E380-49DB-B621BA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56B9FF5-4B9D-3EE0-D235-F095C664B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6C6081A7-751D-6EC3-3FBF-C07143494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932E9EA-85A4-E07C-825D-931407963C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D08C6DF5-78FE-171D-F83E-91BAAAE69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385302E9-2B19-2240-FA81-2986A673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E9581DDB-7CBF-07A7-B3A5-7403A4FF4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A740CA02-1494-646B-F8FD-0BC64CE5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7117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B994159-9D7C-AE7F-E842-027DFD09C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E47CF61-23E8-AD52-656B-535C19DB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B660D12C-A6A9-0AD2-E1FA-4F1ED19C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1167B22-9B4D-D582-13BD-5C0A9C61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34187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9BD0A349-9A9C-B7F8-2786-AF93263D3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04D6F63A-CFB8-7221-D503-FE03AF51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BD942FE-78F6-B17C-4F31-3620B350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1263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F6F4F67-5659-62E0-5121-BD75645E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8A2E1D1-DF78-A70E-0EEB-BD30F0D04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DD7AD25-14C1-745B-32ED-D44A72E0A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EF57284-CE6C-E3AC-B3ED-C38FC3A78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35A25FB-F2E3-2EFC-940C-DF20637BD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835716A-1DC9-4F97-B79E-73E864A2B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64207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515B0BC-C83D-8F93-83CE-DC5599786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6870100F-F802-E437-9BB6-EBA2C13F93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F446E13E-37F7-44A9-DEBA-B2626E59D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8DB3164B-827C-0EE0-6CE7-BFB5D77B5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65B8C37-222D-E5B2-B6A7-3F3E4FBC2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142DF8-22F7-2573-DD23-D30394A46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7537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7F68B5-1D1F-EF60-E052-AE2DC085A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0AA1A99A-F55E-C338-4041-671A0E0FE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02604A6-8D98-B448-BADE-BB52C2524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EEAFE0-45E7-7763-8D80-1D65645A8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5C9D60CC-DC54-0990-8FD4-F8A91120C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59298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6BB72A62-ABDD-25D2-032A-7537031C55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C6228E4-814D-2D1C-8059-9D8C0EFB7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3371062-AE82-D6EC-1B15-2E412EDFC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4B11477-A247-B8F9-844A-AB3E44AD7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57BAF25-43A0-E19D-074B-1D08FA64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288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AF8AE985-6347-F8A2-E7DF-3C5D1CB0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2CC2D92-4C0D-5D18-0BAC-1D32A467B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625736E-1C5D-DB08-C56E-1A3C4DCD7F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85FC21-DA61-491B-B602-DC9FC94DB4E5}" type="datetimeFigureOut">
              <a:rPr lang="es-AR" smtClean="0"/>
              <a:t>6/6/2024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F387557-9A40-35C0-A55B-3FB2AFA37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50FC37C-EF79-765A-6815-60CB87F353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0C9FC5-DB07-4DEE-92BA-DCBF9F53D7E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87492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AF8AE985-6347-F8A2-E7DF-3C5D1CB0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2CC2D92-4C0D-5D18-0BAC-1D32A467B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625736E-1C5D-DB08-C56E-1A3C4DCD7F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F387557-9A40-35C0-A55B-3FB2AFA37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50FC37C-EF79-765A-6815-60CB87F353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72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AF8AE985-6347-F8A2-E7DF-3C5D1CB0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2CC2D92-4C0D-5D18-0BAC-1D32A467B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625736E-1C5D-DB08-C56E-1A3C4DCD7F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F387557-9A40-35C0-A55B-3FB2AFA37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50FC37C-EF79-765A-6815-60CB87F353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47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AF8AE985-6347-F8A2-E7DF-3C5D1CB0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2CC2D92-4C0D-5D18-0BAC-1D32A467B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625736E-1C5D-DB08-C56E-1A3C4DCD7F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F387557-9A40-35C0-A55B-3FB2AFA37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50FC37C-EF79-765A-6815-60CB87F353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69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AF8AE985-6347-F8A2-E7DF-3C5D1CB0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A2CC2D92-4C0D-5D18-0BAC-1D32A467B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625736E-1C5D-DB08-C56E-1A3C4DCD7F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85FC21-DA61-491B-B602-DC9FC94DB4E5}" type="datetimeFigureOut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6/6/2024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F387557-9A40-35C0-A55B-3FB2AFA37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50FC37C-EF79-765A-6815-60CB87F353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0C9FC5-DB07-4DEE-92BA-DCBF9F53D7EC}" type="slidenum">
              <a:rPr lang="es-AR" smtClean="0">
                <a:solidFill>
                  <a:prstClr val="black">
                    <a:tint val="82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368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0E30439A-8A5B-46EC-8283-9B6B031D40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CEAD642-85CF-4750-8432-7C80C901F0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A33EEAE-15D5-4119-8C1E-89D943F911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30D8B3B-9B80-4025-B934-26DC7D7CD2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B5A1B09C-1565-46F8-B70F-621C5EB48A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AF1ABA9-C57D-5D1D-1763-978BBCDEEE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rmAutofit/>
          </a:bodyPr>
          <a:lstStyle/>
          <a:p>
            <a:pPr algn="r"/>
            <a:r>
              <a:rPr lang="es-AR" sz="4800">
                <a:solidFill>
                  <a:srgbClr val="FFFFFF"/>
                </a:solidFill>
              </a:rPr>
              <a:t>La importancia de la evaluación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C516CC8-80AC-446C-A56E-9F54B72104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E25E1228-445B-7670-C1CE-7FAC3132A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874" y="4797188"/>
            <a:ext cx="6051236" cy="1241828"/>
          </a:xfrm>
        </p:spPr>
        <p:txBody>
          <a:bodyPr>
            <a:normAutofit/>
          </a:bodyPr>
          <a:lstStyle/>
          <a:p>
            <a:pPr algn="r"/>
            <a:r>
              <a:rPr lang="es-AR">
                <a:solidFill>
                  <a:srgbClr val="FFFFFF"/>
                </a:solidFill>
              </a:rPr>
              <a:t>Dra. Ana María Borzone</a:t>
            </a:r>
          </a:p>
          <a:p>
            <a:pPr algn="r"/>
            <a:r>
              <a:rPr lang="es-AR">
                <a:solidFill>
                  <a:srgbClr val="FFFFFF"/>
                </a:solidFill>
              </a:rPr>
              <a:t>Lic. Rocío Navarro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53947E58-F088-49F1-A3D1-DEA690192E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53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F68B3F68-107C-434F-AA38-110D5EA91B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AD0DBB9-1A4B-4391-81D4-CB19F9AB91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63BBA22-50EA-4C4D-BE05-F1CE4E63A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9C4BB5E-4734-5952-39DE-D4BDB1EBD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s-AR" sz="4000">
                <a:solidFill>
                  <a:srgbClr val="FFFFFF"/>
                </a:solidFill>
              </a:rPr>
              <a:t>¿Por qué es importante realizar un diagnóstico?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xmlns="" id="{F8CCD5D4-5D6F-54AF-69BE-C32DEF538C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8861806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0856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xmlns="" id="{53B021B3-DE93-4AB7-8A18-CF5F1CED88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7B6D6B-D3A1-32C7-93E2-27FED206B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s-AR" dirty="0"/>
              <a:t>¿Qué se evalúa?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2D502E5-F6B4-4D58-B4AE-FC466FF15E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9DECDBF4-02B6-4BB4-B65B-B8107AD6A9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8" name="Marcador de contenido 2">
            <a:extLst>
              <a:ext uri="{FF2B5EF4-FFF2-40B4-BE49-F238E27FC236}">
                <a16:creationId xmlns:a16="http://schemas.microsoft.com/office/drawing/2014/main" xmlns="" id="{9F0CFAD8-9C2C-170E-9721-CEF85A3622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0851254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Flecha: a la derecha 9">
            <a:extLst>
              <a:ext uri="{FF2B5EF4-FFF2-40B4-BE49-F238E27FC236}">
                <a16:creationId xmlns:a16="http://schemas.microsoft.com/office/drawing/2014/main" xmlns="" id="{F6A87047-5B31-1373-A535-F8A520CEA1E2}"/>
              </a:ext>
            </a:extLst>
          </p:cNvPr>
          <p:cNvSpPr/>
          <p:nvPr/>
        </p:nvSpPr>
        <p:spPr>
          <a:xfrm>
            <a:off x="3601329" y="2278966"/>
            <a:ext cx="1167619" cy="19976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2" name="Flecha: a la derecha 11">
            <a:extLst>
              <a:ext uri="{FF2B5EF4-FFF2-40B4-BE49-F238E27FC236}">
                <a16:creationId xmlns:a16="http://schemas.microsoft.com/office/drawing/2014/main" xmlns="" id="{C57BCB08-6701-6704-F034-F291ECCB9156}"/>
              </a:ext>
            </a:extLst>
          </p:cNvPr>
          <p:cNvSpPr/>
          <p:nvPr/>
        </p:nvSpPr>
        <p:spPr>
          <a:xfrm>
            <a:off x="4206239" y="3834927"/>
            <a:ext cx="661183" cy="19976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4" name="Flecha: a la derecha 13">
            <a:extLst>
              <a:ext uri="{FF2B5EF4-FFF2-40B4-BE49-F238E27FC236}">
                <a16:creationId xmlns:a16="http://schemas.microsoft.com/office/drawing/2014/main" xmlns="" id="{CDB91C05-CFDB-ABED-7438-143CEEED613E}"/>
              </a:ext>
            </a:extLst>
          </p:cNvPr>
          <p:cNvSpPr/>
          <p:nvPr/>
        </p:nvSpPr>
        <p:spPr>
          <a:xfrm>
            <a:off x="3953021" y="5229888"/>
            <a:ext cx="914402" cy="19976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02721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7BB6D1F-DD28-6FA0-AA61-5507B16FE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2" y="741391"/>
            <a:ext cx="5479719" cy="1616203"/>
          </a:xfrm>
        </p:spPr>
        <p:txBody>
          <a:bodyPr anchor="b">
            <a:normAutofit/>
          </a:bodyPr>
          <a:lstStyle/>
          <a:p>
            <a:r>
              <a:rPr lang="es-AR" dirty="0" smtClean="0"/>
              <a:t>Escritura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A764B0E-0F8E-438B-9F57-53FBD20AA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2" y="2533476"/>
            <a:ext cx="5479719" cy="3447832"/>
          </a:xfrm>
        </p:spPr>
        <p:txBody>
          <a:bodyPr anchor="t">
            <a:normAutofit/>
          </a:bodyPr>
          <a:lstStyle/>
          <a:p>
            <a:r>
              <a:rPr lang="es-AR" sz="2000" dirty="0"/>
              <a:t>Dictado de oraciones.</a:t>
            </a:r>
          </a:p>
          <a:p>
            <a:pPr marL="0" indent="0">
              <a:buNone/>
            </a:pPr>
            <a:r>
              <a:rPr lang="es-AR" sz="2000" b="1" dirty="0" smtClean="0"/>
              <a:t>¿</a:t>
            </a:r>
            <a:r>
              <a:rPr lang="es-AR" sz="2000" b="1" dirty="0"/>
              <a:t>Qué evaluamos</a:t>
            </a:r>
            <a:r>
              <a:rPr lang="es-AR" sz="2000" b="1" dirty="0" smtClean="0"/>
              <a:t>?</a:t>
            </a:r>
          </a:p>
          <a:p>
            <a:pPr marL="0" indent="0">
              <a:buNone/>
            </a:pPr>
            <a:r>
              <a:rPr lang="es-AR" sz="2000" b="1" dirty="0"/>
              <a:t> </a:t>
            </a:r>
            <a:r>
              <a:rPr lang="es-AR" sz="2000" b="1" dirty="0" smtClean="0"/>
              <a:t>  </a:t>
            </a:r>
            <a:r>
              <a:rPr lang="es-AR" sz="2000" dirty="0" smtClean="0"/>
              <a:t>Trazado: tipo de letra, legibilidad, separación entre palabras.</a:t>
            </a:r>
            <a:endParaRPr lang="es-AR" sz="2000" dirty="0"/>
          </a:p>
          <a:p>
            <a:r>
              <a:rPr lang="es-AR" sz="2000" dirty="0" smtClean="0"/>
              <a:t>Conciencia fonológica: omisión de letras</a:t>
            </a:r>
          </a:p>
          <a:p>
            <a:r>
              <a:rPr lang="es-AR" sz="2000" dirty="0" smtClean="0"/>
              <a:t>Correspondencias:</a:t>
            </a:r>
            <a:r>
              <a:rPr lang="es-AR" sz="2000" dirty="0">
                <a:solidFill>
                  <a:prstClr val="black"/>
                </a:solidFill>
              </a:rPr>
              <a:t> omisión-sustitución de letras</a:t>
            </a:r>
            <a:r>
              <a:rPr lang="es-AR" sz="2000" dirty="0" smtClean="0">
                <a:solidFill>
                  <a:prstClr val="black"/>
                </a:solidFill>
              </a:rPr>
              <a:t>.</a:t>
            </a:r>
          </a:p>
          <a:p>
            <a:r>
              <a:rPr lang="es-AR" sz="2000" dirty="0" smtClean="0">
                <a:solidFill>
                  <a:prstClr val="black"/>
                </a:solidFill>
              </a:rPr>
              <a:t>Ortografía.</a:t>
            </a:r>
          </a:p>
          <a:p>
            <a:r>
              <a:rPr lang="es-AR" sz="2000" dirty="0" smtClean="0">
                <a:solidFill>
                  <a:prstClr val="black"/>
                </a:solidFill>
              </a:rPr>
              <a:t>Cantidad de palabras escritas.</a:t>
            </a:r>
            <a:r>
              <a:rPr lang="es-AR" sz="2000" dirty="0" smtClean="0"/>
              <a:t> </a:t>
            </a:r>
            <a:endParaRPr lang="es-AR" sz="2000" dirty="0" smtClean="0"/>
          </a:p>
          <a:p>
            <a:endParaRPr lang="es-AR" sz="2000" dirty="0"/>
          </a:p>
          <a:p>
            <a:endParaRPr lang="es-AR" sz="2000" dirty="0"/>
          </a:p>
          <a:p>
            <a:endParaRPr lang="es-AR" sz="2000" dirty="0"/>
          </a:p>
        </p:txBody>
      </p:sp>
      <p:pic>
        <p:nvPicPr>
          <p:cNvPr id="5" name="Picture 4" descr="Barra tipográfica lista para imprimir un signo de interrogación">
            <a:extLst>
              <a:ext uri="{FF2B5EF4-FFF2-40B4-BE49-F238E27FC236}">
                <a16:creationId xmlns:a16="http://schemas.microsoft.com/office/drawing/2014/main" xmlns="" id="{CABEB65E-72F2-8FBC-B0A1-165A503900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08" r="29493" b="-1"/>
          <a:stretch/>
        </p:blipFill>
        <p:spPr>
          <a:xfrm>
            <a:off x="8303199" y="0"/>
            <a:ext cx="4921187" cy="685799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8CE57D37-C2D0-066B-1AE3-6F4244344F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A24DCA44-89CF-872A-903F-96C50780EA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4B0CC4F5-AC85-FFFA-7EB5-33C4FCE90A7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4963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xmlns="" id="{C3420C89-0B09-4632-A4AF-3971D08BF7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Color Cover">
            <a:extLst>
              <a:ext uri="{FF2B5EF4-FFF2-40B4-BE49-F238E27FC236}">
                <a16:creationId xmlns:a16="http://schemas.microsoft.com/office/drawing/2014/main" xmlns="" id="{4E5CBA61-BF74-40B4-A3A8-366BBA626C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AC27E70C-5470-4262-B9CE-AE52C51CF4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21" name="Color">
              <a:extLst>
                <a:ext uri="{FF2B5EF4-FFF2-40B4-BE49-F238E27FC236}">
                  <a16:creationId xmlns:a16="http://schemas.microsoft.com/office/drawing/2014/main" xmlns="" id="{B5C7D35F-738C-47DF-AD6E-859806E460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xmlns="" id="{740F8C8B-E52F-46CF-89C7-51C6A037CF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E27AF472-EAE3-4572-AB69-B92BD10DBC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BF4DB9D2-6215-420C-874C-82EADF8C6C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1F003139-C97C-44FA-B139-32E4DFDCE9C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5CE4DD6E-8CEA-45EE-B630-DBC22144D8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A4372F7F-AA3C-470B-AA61-7C35B7722C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34B605BF-D199-43DD-9328-E99F2ADFC6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E5D42A77-7336-4A35-8922-8098A16AA2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7401EE7D-B85D-4C10-AB8C-71884EFB11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B43DBE1-DAFE-473F-5580-9B5EA7B2E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841249"/>
            <a:ext cx="5692953" cy="25871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 err="1" smtClean="0">
                <a:solidFill>
                  <a:schemeClr val="bg1"/>
                </a:solidFill>
              </a:rPr>
              <a:t>Escritura</a:t>
            </a:r>
            <a:r>
              <a:rPr lang="en-US" sz="4800" dirty="0" smtClean="0">
                <a:solidFill>
                  <a:schemeClr val="bg1"/>
                </a:solidFill>
              </a:rPr>
              <a:t> </a:t>
            </a:r>
            <a:r>
              <a:rPr lang="en-US" sz="4800" kern="12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oraciones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 ¿</a:t>
            </a:r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Cómo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evaluamos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?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C334EB9B-A82C-959C-EA65-9F0F71329EB4}"/>
              </a:ext>
            </a:extLst>
          </p:cNvPr>
          <p:cNvSpPr txBox="1"/>
          <p:nvPr/>
        </p:nvSpPr>
        <p:spPr>
          <a:xfrm>
            <a:off x="599030" y="3428380"/>
            <a:ext cx="5692953" cy="26511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 err="1">
                <a:solidFill>
                  <a:schemeClr val="tx2"/>
                </a:solidFill>
              </a:rPr>
              <a:t>Criterios</a:t>
            </a:r>
            <a:r>
              <a:rPr lang="en-US" b="1" dirty="0">
                <a:solidFill>
                  <a:schemeClr val="tx2"/>
                </a:solidFill>
              </a:rPr>
              <a:t> de </a:t>
            </a:r>
            <a:r>
              <a:rPr lang="en-US" b="1" dirty="0" err="1">
                <a:solidFill>
                  <a:schemeClr val="tx2"/>
                </a:solidFill>
              </a:rPr>
              <a:t>evaluación</a:t>
            </a:r>
            <a:r>
              <a:rPr lang="en-US" dirty="0">
                <a:solidFill>
                  <a:schemeClr val="tx2"/>
                </a:solidFill>
              </a:rPr>
              <a:t>: 0=no </a:t>
            </a:r>
            <a:r>
              <a:rPr lang="en-US" dirty="0" err="1">
                <a:solidFill>
                  <a:schemeClr val="tx2"/>
                </a:solidFill>
              </a:rPr>
              <a:t>escribió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ninguna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letra</a:t>
            </a:r>
            <a:r>
              <a:rPr lang="en-US" dirty="0">
                <a:solidFill>
                  <a:schemeClr val="tx2"/>
                </a:solidFill>
              </a:rPr>
              <a:t> 1=</a:t>
            </a:r>
            <a:r>
              <a:rPr lang="en-US" dirty="0" err="1">
                <a:solidFill>
                  <a:schemeClr val="tx2"/>
                </a:solidFill>
              </a:rPr>
              <a:t>omitió</a:t>
            </a:r>
            <a:r>
              <a:rPr lang="en-US" dirty="0">
                <a:solidFill>
                  <a:schemeClr val="tx2"/>
                </a:solidFill>
              </a:rPr>
              <a:t> dos </a:t>
            </a:r>
            <a:r>
              <a:rPr lang="en-US" dirty="0" err="1">
                <a:solidFill>
                  <a:schemeClr val="tx2"/>
                </a:solidFill>
              </a:rPr>
              <a:t>letras</a:t>
            </a:r>
            <a:r>
              <a:rPr lang="en-US" dirty="0">
                <a:solidFill>
                  <a:schemeClr val="tx2"/>
                </a:solidFill>
              </a:rPr>
              <a:t> o </a:t>
            </a:r>
            <a:r>
              <a:rPr lang="en-US" dirty="0" err="1">
                <a:solidFill>
                  <a:schemeClr val="tx2"/>
                </a:solidFill>
              </a:rPr>
              <a:t>más</a:t>
            </a:r>
            <a:r>
              <a:rPr lang="en-US" dirty="0">
                <a:solidFill>
                  <a:schemeClr val="tx2"/>
                </a:solidFill>
              </a:rPr>
              <a:t>  2=</a:t>
            </a:r>
            <a:r>
              <a:rPr lang="en-US" dirty="0" err="1">
                <a:solidFill>
                  <a:schemeClr val="tx2"/>
                </a:solidFill>
              </a:rPr>
              <a:t>omitió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una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letra</a:t>
            </a:r>
            <a:r>
              <a:rPr lang="en-US" dirty="0">
                <a:solidFill>
                  <a:schemeClr val="tx2"/>
                </a:solidFill>
              </a:rPr>
              <a:t>  3=no </a:t>
            </a:r>
            <a:r>
              <a:rPr lang="en-US" dirty="0" err="1">
                <a:solidFill>
                  <a:schemeClr val="tx2"/>
                </a:solidFill>
              </a:rPr>
              <a:t>omitió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ninguna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letra</a:t>
            </a:r>
            <a:r>
              <a:rPr lang="en-US" dirty="0" smtClean="0">
                <a:solidFill>
                  <a:schemeClr val="tx2"/>
                </a:solidFill>
              </a:rPr>
              <a:t>, 4 </a:t>
            </a:r>
            <a:r>
              <a:rPr lang="en-US" dirty="0" err="1" smtClean="0">
                <a:solidFill>
                  <a:schemeClr val="tx2"/>
                </a:solidFill>
              </a:rPr>
              <a:t>ortografía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correcta</a:t>
            </a:r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xmlns="" id="{B88B47FD-DDD8-975A-887A-EA4D0D662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04445"/>
              </p:ext>
            </p:extLst>
          </p:nvPr>
        </p:nvGraphicFramePr>
        <p:xfrm>
          <a:off x="6803647" y="1272898"/>
          <a:ext cx="4730215" cy="4312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5047">
                  <a:extLst>
                    <a:ext uri="{9D8B030D-6E8A-4147-A177-3AD203B41FA5}">
                      <a16:colId xmlns:a16="http://schemas.microsoft.com/office/drawing/2014/main" xmlns="" val="2373555247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275299211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3819204686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2584115570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173149677"/>
                    </a:ext>
                  </a:extLst>
                </a:gridCol>
              </a:tblGrid>
              <a:tr h="388806"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/>
                        <a:t>0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/>
                        <a:t>1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/>
                        <a:t>2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/>
                        <a:t>3</a:t>
                      </a:r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2663355938"/>
                  </a:ext>
                </a:extLst>
              </a:tr>
              <a:tr h="388806">
                <a:tc>
                  <a:txBody>
                    <a:bodyPr/>
                    <a:lstStyle/>
                    <a:p>
                      <a:r>
                        <a:rPr lang="es-AR" sz="1700"/>
                        <a:t>La rana toma agua.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951275984"/>
                  </a:ext>
                </a:extLst>
              </a:tr>
              <a:tr h="388806">
                <a:tc>
                  <a:txBody>
                    <a:bodyPr/>
                    <a:lstStyle/>
                    <a:p>
                      <a:r>
                        <a:rPr lang="es-AR" sz="1700"/>
                        <a:t>El perro come pan.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2813325921"/>
                  </a:ext>
                </a:extLst>
              </a:tr>
              <a:tr h="918995">
                <a:tc>
                  <a:txBody>
                    <a:bodyPr/>
                    <a:lstStyle/>
                    <a:p>
                      <a:r>
                        <a:rPr lang="es-AR" sz="1700"/>
                        <a:t>El gusano y la abeja están en la rama.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2969213943"/>
                  </a:ext>
                </a:extLst>
              </a:tr>
              <a:tr h="653900">
                <a:tc>
                  <a:txBody>
                    <a:bodyPr/>
                    <a:lstStyle/>
                    <a:p>
                      <a:r>
                        <a:rPr lang="es-AR" sz="1700"/>
                        <a:t>El chancho corre a la gallina.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934567578"/>
                  </a:ext>
                </a:extLst>
              </a:tr>
              <a:tr h="653900">
                <a:tc>
                  <a:txBody>
                    <a:bodyPr/>
                    <a:lstStyle/>
                    <a:p>
                      <a:r>
                        <a:rPr lang="es-AR" sz="1700"/>
                        <a:t>El conejo salta por la ventana.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4008091218"/>
                  </a:ext>
                </a:extLst>
              </a:tr>
              <a:tr h="918995">
                <a:tc>
                  <a:txBody>
                    <a:bodyPr/>
                    <a:lstStyle/>
                    <a:p>
                      <a:r>
                        <a:rPr lang="es-AR" sz="1700"/>
                        <a:t>La paloma toca la moneda con el pico.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 dirty="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704461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4686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xmlns="" id="{C3420C89-0B09-4632-A4AF-3971D08BF7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Color Cover">
            <a:extLst>
              <a:ext uri="{FF2B5EF4-FFF2-40B4-BE49-F238E27FC236}">
                <a16:creationId xmlns:a16="http://schemas.microsoft.com/office/drawing/2014/main" xmlns="" id="{4E5CBA61-BF74-40B4-A3A8-366BBA626C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AC27E70C-5470-4262-B9CE-AE52C51CF4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21" name="Color">
              <a:extLst>
                <a:ext uri="{FF2B5EF4-FFF2-40B4-BE49-F238E27FC236}">
                  <a16:creationId xmlns:a16="http://schemas.microsoft.com/office/drawing/2014/main" xmlns="" id="{B5C7D35F-738C-47DF-AD6E-859806E460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xmlns="" id="{740F8C8B-E52F-46CF-89C7-51C6A037CF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E27AF472-EAE3-4572-AB69-B92BD10DBC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BF4DB9D2-6215-420C-874C-82EADF8C6C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1F003139-C97C-44FA-B139-32E4DFDCE9C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5CE4DD6E-8CEA-45EE-B630-DBC22144D8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A4372F7F-AA3C-470B-AA61-7C35B7722C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34B605BF-D199-43DD-9328-E99F2ADFC6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E5D42A77-7336-4A35-8922-8098A16AA2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7401EE7D-B85D-4C10-AB8C-71884EFB11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B43DBE1-DAFE-473F-5580-9B5EA7B2E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841249"/>
            <a:ext cx="5692953" cy="25871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 err="1" smtClean="0">
                <a:solidFill>
                  <a:schemeClr val="bg1"/>
                </a:solidFill>
              </a:rPr>
              <a:t>Escritura</a:t>
            </a:r>
            <a:r>
              <a:rPr lang="en-US" sz="4800" dirty="0" smtClean="0">
                <a:solidFill>
                  <a:schemeClr val="bg1"/>
                </a:solidFill>
              </a:rPr>
              <a:t> </a:t>
            </a:r>
            <a:r>
              <a:rPr lang="en-US" sz="4800" kern="12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oraciones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 ¿</a:t>
            </a:r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Cómo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evaluamos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?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C334EB9B-A82C-959C-EA65-9F0F71329EB4}"/>
              </a:ext>
            </a:extLst>
          </p:cNvPr>
          <p:cNvSpPr txBox="1"/>
          <p:nvPr/>
        </p:nvSpPr>
        <p:spPr>
          <a:xfrm>
            <a:off x="599030" y="3428380"/>
            <a:ext cx="5692953" cy="26511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 err="1">
                <a:solidFill>
                  <a:srgbClr val="0E2841"/>
                </a:solidFill>
              </a:rPr>
              <a:t>Criterios</a:t>
            </a:r>
            <a:r>
              <a:rPr lang="en-US" b="1" dirty="0">
                <a:solidFill>
                  <a:srgbClr val="0E2841"/>
                </a:solidFill>
              </a:rPr>
              <a:t> de </a:t>
            </a:r>
            <a:r>
              <a:rPr lang="en-US" b="1" dirty="0" err="1">
                <a:solidFill>
                  <a:srgbClr val="0E2841"/>
                </a:solidFill>
              </a:rPr>
              <a:t>evaluación</a:t>
            </a:r>
            <a:r>
              <a:rPr lang="en-US" dirty="0">
                <a:solidFill>
                  <a:srgbClr val="0E2841"/>
                </a:solidFill>
              </a:rPr>
              <a:t>: </a:t>
            </a:r>
            <a:r>
              <a:rPr lang="en-US" dirty="0" smtClean="0">
                <a:solidFill>
                  <a:srgbClr val="0E2841"/>
                </a:solidFill>
              </a:rPr>
              <a:t>1=</a:t>
            </a:r>
            <a:r>
              <a:rPr lang="en-US" dirty="0" err="1" smtClean="0">
                <a:solidFill>
                  <a:srgbClr val="0E2841"/>
                </a:solidFill>
              </a:rPr>
              <a:t>cantidad</a:t>
            </a:r>
            <a:r>
              <a:rPr lang="en-US" dirty="0" smtClean="0">
                <a:solidFill>
                  <a:srgbClr val="0E2841"/>
                </a:solidFill>
              </a:rPr>
              <a:t> de </a:t>
            </a:r>
            <a:r>
              <a:rPr lang="en-US" dirty="0" err="1" smtClean="0">
                <a:solidFill>
                  <a:srgbClr val="0E2841"/>
                </a:solidFill>
              </a:rPr>
              <a:t>palabras</a:t>
            </a:r>
            <a:r>
              <a:rPr lang="en-US" dirty="0" smtClean="0">
                <a:solidFill>
                  <a:srgbClr val="0E2841"/>
                </a:solidFill>
              </a:rPr>
              <a:t> 2=</a:t>
            </a:r>
            <a:r>
              <a:rPr lang="en-US" dirty="0" err="1" smtClean="0">
                <a:solidFill>
                  <a:srgbClr val="0E2841"/>
                </a:solidFill>
              </a:rPr>
              <a:t>cantidad</a:t>
            </a:r>
            <a:r>
              <a:rPr lang="en-US" dirty="0" smtClean="0">
                <a:solidFill>
                  <a:srgbClr val="0E2841"/>
                </a:solidFill>
              </a:rPr>
              <a:t> de </a:t>
            </a:r>
            <a:r>
              <a:rPr lang="en-US" dirty="0" err="1" smtClean="0">
                <a:solidFill>
                  <a:srgbClr val="0E2841"/>
                </a:solidFill>
              </a:rPr>
              <a:t>faltas</a:t>
            </a:r>
            <a:r>
              <a:rPr lang="en-US" dirty="0" smtClean="0">
                <a:solidFill>
                  <a:srgbClr val="0E2841"/>
                </a:solidFill>
              </a:rPr>
              <a:t> de </a:t>
            </a:r>
            <a:r>
              <a:rPr lang="en-US" dirty="0" err="1" smtClean="0">
                <a:solidFill>
                  <a:srgbClr val="0E2841"/>
                </a:solidFill>
              </a:rPr>
              <a:t>ortografía</a:t>
            </a:r>
            <a:r>
              <a:rPr lang="en-US" dirty="0" smtClean="0">
                <a:solidFill>
                  <a:srgbClr val="0E2841"/>
                </a:solidFill>
              </a:rPr>
              <a:t>  3=</a:t>
            </a:r>
            <a:r>
              <a:rPr lang="en-US" dirty="0" err="1" smtClean="0">
                <a:solidFill>
                  <a:srgbClr val="0E2841"/>
                </a:solidFill>
              </a:rPr>
              <a:t>imprenta</a:t>
            </a:r>
            <a:r>
              <a:rPr lang="en-US" dirty="0" smtClean="0">
                <a:solidFill>
                  <a:srgbClr val="0E2841"/>
                </a:solidFill>
              </a:rPr>
              <a:t>  </a:t>
            </a:r>
            <a:r>
              <a:rPr lang="en-US" dirty="0" smtClean="0">
                <a:solidFill>
                  <a:srgbClr val="0E2841"/>
                </a:solidFill>
              </a:rPr>
              <a:t>4 </a:t>
            </a:r>
            <a:r>
              <a:rPr lang="en-US" dirty="0" err="1" smtClean="0">
                <a:solidFill>
                  <a:srgbClr val="0E2841"/>
                </a:solidFill>
              </a:rPr>
              <a:t>cursiva</a:t>
            </a:r>
            <a:endParaRPr lang="en-US" dirty="0">
              <a:solidFill>
                <a:srgbClr val="0E2841"/>
              </a:solidFill>
            </a:endParaRP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xmlns="" id="{B88B47FD-DDD8-975A-887A-EA4D0D662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204140"/>
              </p:ext>
            </p:extLst>
          </p:nvPr>
        </p:nvGraphicFramePr>
        <p:xfrm>
          <a:off x="6803647" y="1272898"/>
          <a:ext cx="4730215" cy="4312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5047">
                  <a:extLst>
                    <a:ext uri="{9D8B030D-6E8A-4147-A177-3AD203B41FA5}">
                      <a16:colId xmlns:a16="http://schemas.microsoft.com/office/drawing/2014/main" xmlns="" val="2373555247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275299211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3819204686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2584115570"/>
                    </a:ext>
                  </a:extLst>
                </a:gridCol>
                <a:gridCol w="656292">
                  <a:extLst>
                    <a:ext uri="{9D8B030D-6E8A-4147-A177-3AD203B41FA5}">
                      <a16:colId xmlns:a16="http://schemas.microsoft.com/office/drawing/2014/main" xmlns="" val="173149677"/>
                    </a:ext>
                  </a:extLst>
                </a:gridCol>
              </a:tblGrid>
              <a:tr h="388806">
                <a:tc>
                  <a:txBody>
                    <a:bodyPr/>
                    <a:lstStyle/>
                    <a:p>
                      <a:endParaRPr lang="es-AR" sz="1700" dirty="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 dirty="0"/>
                        <a:t>1</a:t>
                      </a:r>
                      <a:endParaRPr lang="es-AR" sz="1700" dirty="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 dirty="0"/>
                        <a:t>2</a:t>
                      </a:r>
                      <a:endParaRPr lang="es-AR" sz="1700" dirty="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 dirty="0"/>
                        <a:t>3</a:t>
                      </a:r>
                      <a:endParaRPr lang="es-AR" sz="1700" dirty="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700" dirty="0"/>
                        <a:t>4</a:t>
                      </a:r>
                      <a:endParaRPr lang="es-AR" sz="1700" dirty="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2663355938"/>
                  </a:ext>
                </a:extLst>
              </a:tr>
              <a:tr h="388806">
                <a:tc>
                  <a:txBody>
                    <a:bodyPr/>
                    <a:lstStyle/>
                    <a:p>
                      <a:r>
                        <a:rPr lang="es-AR" sz="1700"/>
                        <a:t>La rana toma agua.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951275984"/>
                  </a:ext>
                </a:extLst>
              </a:tr>
              <a:tr h="388806">
                <a:tc>
                  <a:txBody>
                    <a:bodyPr/>
                    <a:lstStyle/>
                    <a:p>
                      <a:r>
                        <a:rPr lang="es-AR" sz="1700"/>
                        <a:t>El perro come pan.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2813325921"/>
                  </a:ext>
                </a:extLst>
              </a:tr>
              <a:tr h="918995">
                <a:tc>
                  <a:txBody>
                    <a:bodyPr/>
                    <a:lstStyle/>
                    <a:p>
                      <a:r>
                        <a:rPr lang="es-AR" sz="1700"/>
                        <a:t>El gusano y la abeja están en la rama.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2969213943"/>
                  </a:ext>
                </a:extLst>
              </a:tr>
              <a:tr h="653900">
                <a:tc>
                  <a:txBody>
                    <a:bodyPr/>
                    <a:lstStyle/>
                    <a:p>
                      <a:r>
                        <a:rPr lang="es-AR" sz="1700"/>
                        <a:t>El chancho corre a la gallina.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934567578"/>
                  </a:ext>
                </a:extLst>
              </a:tr>
              <a:tr h="653900">
                <a:tc>
                  <a:txBody>
                    <a:bodyPr/>
                    <a:lstStyle/>
                    <a:p>
                      <a:r>
                        <a:rPr lang="es-AR" sz="1700"/>
                        <a:t>El conejo salta por la ventana.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4008091218"/>
                  </a:ext>
                </a:extLst>
              </a:tr>
              <a:tr h="918995">
                <a:tc>
                  <a:txBody>
                    <a:bodyPr/>
                    <a:lstStyle/>
                    <a:p>
                      <a:r>
                        <a:rPr lang="es-AR" sz="1700"/>
                        <a:t>La paloma toca la moneda con el pico.</a:t>
                      </a:r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/>
                    </a:p>
                  </a:txBody>
                  <a:tcPr marL="88365" marR="88365" marT="44182" marB="44182"/>
                </a:tc>
                <a:tc>
                  <a:txBody>
                    <a:bodyPr/>
                    <a:lstStyle/>
                    <a:p>
                      <a:endParaRPr lang="es-AR" sz="1700" dirty="0"/>
                    </a:p>
                  </a:txBody>
                  <a:tcPr marL="88365" marR="88365" marT="44182" marB="44182"/>
                </a:tc>
                <a:extLst>
                  <a:ext uri="{0D108BD9-81ED-4DB2-BD59-A6C34878D82A}">
                    <a16:rowId xmlns:a16="http://schemas.microsoft.com/office/drawing/2014/main" xmlns="" val="704461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020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EDDBB197-D710-4A4F-A9CA-FD2177498B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75D1CFA-2CDB-4B64-BD9F-85744E8DA12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B480576-0A87-D29B-32DD-1BC7596AD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s-AR" sz="4800" dirty="0">
                <a:solidFill>
                  <a:schemeClr val="tx2"/>
                </a:solidFill>
              </a:rPr>
              <a:t>Lectura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94478254-1131-6995-5696-2D540B57B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 fontScale="85000" lnSpcReduction="10000"/>
          </a:bodyPr>
          <a:lstStyle/>
          <a:p>
            <a:r>
              <a:rPr lang="es-AR" sz="1800" dirty="0">
                <a:solidFill>
                  <a:schemeClr val="tx2"/>
                </a:solidFill>
              </a:rPr>
              <a:t>Se evalúa la </a:t>
            </a:r>
            <a:r>
              <a:rPr lang="es-AR" sz="1800" dirty="0" smtClean="0">
                <a:solidFill>
                  <a:schemeClr val="tx2"/>
                </a:solidFill>
              </a:rPr>
              <a:t>lectura de palabras, oraciones y, si tienen un buen desempeño, </a:t>
            </a:r>
            <a:r>
              <a:rPr lang="es-AR" sz="1800" dirty="0">
                <a:solidFill>
                  <a:schemeClr val="tx2"/>
                </a:solidFill>
              </a:rPr>
              <a:t>de un texto breve. </a:t>
            </a:r>
          </a:p>
          <a:p>
            <a:r>
              <a:rPr lang="es-AR" sz="1800" dirty="0">
                <a:solidFill>
                  <a:schemeClr val="tx2"/>
                </a:solidFill>
              </a:rPr>
              <a:t>Se identifica si el alumno reconoce las palabras (habilidades inferiores automatizadas) </a:t>
            </a:r>
            <a:r>
              <a:rPr lang="es-AR" sz="1800" dirty="0" smtClean="0">
                <a:solidFill>
                  <a:schemeClr val="tx2"/>
                </a:solidFill>
              </a:rPr>
              <a:t>y si </a:t>
            </a:r>
            <a:r>
              <a:rPr lang="es-AR" sz="1800" dirty="0" smtClean="0">
                <a:solidFill>
                  <a:schemeClr val="tx2"/>
                </a:solidFill>
              </a:rPr>
              <a:t> decodifica en forma rápida y precisa.</a:t>
            </a:r>
          </a:p>
          <a:p>
            <a:r>
              <a:rPr lang="es-AR" sz="1800" dirty="0" smtClean="0">
                <a:solidFill>
                  <a:schemeClr val="tx2"/>
                </a:solidFill>
              </a:rPr>
              <a:t>Si responde en forma adecuada a las preguntas literales y también inferenciales.</a:t>
            </a:r>
            <a:endParaRPr lang="es-AR" sz="1800" dirty="0">
              <a:solidFill>
                <a:schemeClr val="tx2"/>
              </a:solidFill>
            </a:endParaRPr>
          </a:p>
          <a:p>
            <a:endParaRPr lang="es-AR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s-AR" dirty="0">
                <a:solidFill>
                  <a:schemeClr val="tx2"/>
                </a:solidFill>
              </a:rPr>
              <a:t>¿Por qué nos sirven estos datos?</a:t>
            </a:r>
          </a:p>
          <a:p>
            <a:pPr marL="0" indent="0">
              <a:buNone/>
            </a:pPr>
            <a:r>
              <a:rPr lang="es-AR" sz="1800" dirty="0">
                <a:solidFill>
                  <a:schemeClr val="tx2"/>
                </a:solidFill>
              </a:rPr>
              <a:t>Durante el segundo ciclo de la escuela primaria, el vínculo con los textos y las habilidades lectoras que se requieren son </a:t>
            </a:r>
            <a:r>
              <a:rPr lang="es-AR" sz="1800" b="1" dirty="0">
                <a:solidFill>
                  <a:schemeClr val="tx2"/>
                </a:solidFill>
              </a:rPr>
              <a:t>COMPLEJAS</a:t>
            </a:r>
            <a:r>
              <a:rPr lang="es-AR" sz="1800" dirty="0">
                <a:solidFill>
                  <a:schemeClr val="tx2"/>
                </a:solidFill>
              </a:rPr>
              <a:t> y necesitamos realizar las intervenciones adecuadas en función del desarrollo de los alumnos.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25EE5136-01F1-466C-962D-BA9B4C6757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E11D3AD4-AF9B-4EB5-8C7B-C45D173B4B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15102EBE-A80F-4CFF-B1DD-941EF9728B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EC18CE1F-9DF1-47AF-9E66-6CE348AC233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5BD26A8C-8D1D-41E6-A71E-FE9AC75F3F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7" name="Graphic 6" descr="Libros">
            <a:extLst>
              <a:ext uri="{FF2B5EF4-FFF2-40B4-BE49-F238E27FC236}">
                <a16:creationId xmlns:a16="http://schemas.microsoft.com/office/drawing/2014/main" xmlns="" id="{4BF0E688-0C9D-D00E-4C1B-85BE1979A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391775" y="1744394"/>
            <a:ext cx="3096753" cy="309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11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165" y="1037272"/>
            <a:ext cx="4979670" cy="47834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9568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952" y="989965"/>
            <a:ext cx="5078095" cy="48780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5300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\AppData\Local\Packages\Microsoft.Windows.Photos_8wekyb3d8bbwe\TempState\ShareServiceTempFolder\Condemarin (Lec 1A2)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1677" y="-1226289"/>
            <a:ext cx="20888325" cy="2967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935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CC8274D-21A4-0923-1182-BFA0EF276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 fontScale="90000"/>
          </a:bodyPr>
          <a:lstStyle/>
          <a:p>
            <a:r>
              <a:rPr lang="es-AR" sz="5400" dirty="0"/>
              <a:t>Comprensión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1503BFE4-729B-D9D0-C17B-501E6AF112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9CD13D3D-5CA1-5182-0080-30A225929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>
            <a:normAutofit/>
          </a:bodyPr>
          <a:lstStyle/>
          <a:p>
            <a:r>
              <a:rPr lang="es-AR" sz="2000" dirty="0"/>
              <a:t>Realización de preguntas que </a:t>
            </a:r>
            <a:r>
              <a:rPr lang="es-AR" sz="2000" dirty="0" smtClean="0"/>
              <a:t>recuperan </a:t>
            </a:r>
            <a:r>
              <a:rPr lang="es-AR" sz="2000" b="1" dirty="0"/>
              <a:t>información literal </a:t>
            </a:r>
            <a:r>
              <a:rPr lang="es-AR" sz="2000" dirty="0"/>
              <a:t>del texto. </a:t>
            </a:r>
          </a:p>
          <a:p>
            <a:endParaRPr lang="es-AR" sz="2000" dirty="0"/>
          </a:p>
          <a:p>
            <a:r>
              <a:rPr lang="es-AR" sz="2000" dirty="0"/>
              <a:t>Realización de preguntas y consignas que </a:t>
            </a:r>
            <a:r>
              <a:rPr lang="es-AR" sz="2000" dirty="0" smtClean="0"/>
              <a:t>requieran </a:t>
            </a:r>
            <a:r>
              <a:rPr lang="es-AR" sz="2000" b="1" dirty="0" smtClean="0"/>
              <a:t>operaciones</a:t>
            </a:r>
            <a:r>
              <a:rPr lang="es-AR" sz="2000" b="1" dirty="0" smtClean="0"/>
              <a:t> </a:t>
            </a:r>
            <a:r>
              <a:rPr lang="es-AR" sz="2000" b="1" dirty="0"/>
              <a:t>inferenciales</a:t>
            </a:r>
            <a:r>
              <a:rPr lang="es-AR" sz="2000" dirty="0"/>
              <a:t> que puedan realizarse a partir de la lectura del texto.</a:t>
            </a:r>
          </a:p>
        </p:txBody>
      </p:sp>
      <p:pic>
        <p:nvPicPr>
          <p:cNvPr id="5" name="Picture 4" descr="Cuadros de diálogo verdes">
            <a:extLst>
              <a:ext uri="{FF2B5EF4-FFF2-40B4-BE49-F238E27FC236}">
                <a16:creationId xmlns:a16="http://schemas.microsoft.com/office/drawing/2014/main" xmlns="" id="{A7C0A826-871D-3EE4-9C14-95B4F09667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85" r="13214" b="2"/>
          <a:stretch/>
        </p:blipFill>
        <p:spPr>
          <a:xfrm>
            <a:off x="6246055" y="10"/>
            <a:ext cx="653678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350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xmlns="" id="{907E470A-25F4-47D0-8FEC-EE9FD606BB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66220E63-99E1-482A-A0A6-B47EB4BF87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1" name="Color Cover">
              <a:extLst>
                <a:ext uri="{FF2B5EF4-FFF2-40B4-BE49-F238E27FC236}">
                  <a16:creationId xmlns:a16="http://schemas.microsoft.com/office/drawing/2014/main" xmlns="" id="{F8610896-EA5E-4BE8-8398-C1AFC0490A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xmlns="" id="{F44E9794-9C4B-427F-BB50-89D893347DE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8618EE54-271A-4FE8-B6B3-D0FCF55A7A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xmlns="" id="{ECA6F781-4382-4525-9DA8-9D66605F877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xmlns="" id="{209C186B-2883-498E-A176-6B60F8B51B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43F5E015-E085-4624-B431-B424144486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xmlns="" id="{4DDB60AE-8B9C-4BA0-93DC-F8C9EBF6D8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9F247760-BE07-41A2-969E-570081E655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57A70BD2-76FC-4BDD-9E64-3B93D5EF36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AADD9643-5489-42CB-9762-FBAC2AAE9F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xmlns="" id="{09A2C16E-2745-4E3D-BECC-D66755221E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52E5A063-571D-4461-9869-B3E93F6E69D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366019AD-E33B-4DBF-BAD3-AE36116031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24A1B27-86B6-103F-6BC0-ED7595213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891712"/>
            <a:ext cx="5309616" cy="5160789"/>
          </a:xfrm>
        </p:spPr>
        <p:txBody>
          <a:bodyPr anchor="ctr">
            <a:normAutofit/>
          </a:bodyPr>
          <a:lstStyle/>
          <a:p>
            <a:r>
              <a:rPr lang="es-AR" sz="4800" dirty="0">
                <a:solidFill>
                  <a:schemeClr val="bg1"/>
                </a:solidFill>
              </a:rPr>
              <a:t>Evaluación de comprensión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69F6FE4C-1BD5-8D2F-A015-FB99D931A9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2302" y="891713"/>
            <a:ext cx="4584882" cy="5160790"/>
          </a:xfrm>
        </p:spPr>
        <p:txBody>
          <a:bodyPr anchor="ctr">
            <a:normAutofit/>
          </a:bodyPr>
          <a:lstStyle/>
          <a:p>
            <a:r>
              <a:rPr lang="es-AR" sz="3600" dirty="0">
                <a:solidFill>
                  <a:schemeClr val="bg1"/>
                </a:solidFill>
              </a:rPr>
              <a:t>Lectura de texto</a:t>
            </a:r>
          </a:p>
          <a:p>
            <a:endParaRPr lang="es-AR" sz="18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AR" sz="1800" i="1" dirty="0">
                <a:solidFill>
                  <a:schemeClr val="bg1"/>
                </a:solidFill>
              </a:rPr>
              <a:t>Juana tiene una mascota que se llama </a:t>
            </a:r>
            <a:r>
              <a:rPr lang="es-AR" sz="1800" i="1" dirty="0" err="1">
                <a:solidFill>
                  <a:schemeClr val="bg1"/>
                </a:solidFill>
              </a:rPr>
              <a:t>Pupi</a:t>
            </a:r>
            <a:r>
              <a:rPr lang="es-AR" sz="1800" i="1" dirty="0">
                <a:solidFill>
                  <a:schemeClr val="bg1"/>
                </a:solidFill>
              </a:rPr>
              <a:t>. Es un gato chiquitito y de color gris. Le encanta tomar leche y jugar con papel. En invierno duerme acostado cerca de la estufa.</a:t>
            </a:r>
          </a:p>
        </p:txBody>
      </p:sp>
    </p:spTree>
    <p:extLst>
      <p:ext uri="{BB962C8B-B14F-4D97-AF65-F5344CB8AC3E}">
        <p14:creationId xmlns:p14="http://schemas.microsoft.com/office/powerpoint/2010/main" val="2354217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xmlns="" id="{815925C2-A704-4D47-B1C1-3FCA52512E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xmlns="" id="{01D4315C-C23C-4FD3-98DF-08C29E2292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5E6B47BC-43FD-4C91-8BFF-B41B99A8A39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xmlns="" id="{13038185-AC3C-4595-945F-25311424C58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xmlns="" id="{75D51AA0-C095-4650-A361-B294320BFE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43F5E015-E085-4624-B431-B424144486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4DDB60AE-8B9C-4BA0-93DC-F8C9EBF6D8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9F247760-BE07-41A2-969E-570081E655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xmlns="" id="{57A70BD2-76FC-4BDD-9E64-3B93D5EF36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AADD9643-5489-42CB-9762-FBAC2AAE9F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09A2C16E-2745-4E3D-BECC-D66755221E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52E5A063-571D-4461-9869-B3E93F6E69D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xmlns="" id="{366019AD-E33B-4DBF-BAD3-AE36116031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6AD1BD6-2EF6-62A8-0A02-9F491C65A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4980234" cy="5340097"/>
          </a:xfrm>
        </p:spPr>
        <p:txBody>
          <a:bodyPr anchor="ctr">
            <a:normAutofit/>
          </a:bodyPr>
          <a:lstStyle/>
          <a:p>
            <a:r>
              <a:rPr lang="es-AR" sz="4800" dirty="0">
                <a:solidFill>
                  <a:schemeClr val="bg1"/>
                </a:solidFill>
              </a:rPr>
              <a:t>¿Cómo evaluar?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A7282BE1-A3A1-C31A-2CE7-0E04A7F5E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4498" y="102032"/>
            <a:ext cx="6248369" cy="607931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AR" sz="2000" dirty="0">
                <a:solidFill>
                  <a:schemeClr val="tx2"/>
                </a:solidFill>
              </a:rPr>
              <a:t>¿Cómo se llama la mascota de Juana? </a:t>
            </a:r>
          </a:p>
          <a:p>
            <a:pPr marL="0" indent="0">
              <a:buNone/>
            </a:pPr>
            <a:r>
              <a:rPr lang="es-AR" sz="1800" dirty="0">
                <a:solidFill>
                  <a:schemeClr val="tx2"/>
                </a:solidFill>
              </a:rPr>
              <a:t>     Se llama Pepa             Se llama Papi           Se llama </a:t>
            </a:r>
            <a:r>
              <a:rPr lang="es-AR" sz="1800" dirty="0" err="1">
                <a:solidFill>
                  <a:schemeClr val="tx2"/>
                </a:solidFill>
              </a:rPr>
              <a:t>Pupi</a:t>
            </a:r>
            <a:endParaRPr lang="es-AR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s-AR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s-AR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s-AR" sz="1800" b="1" dirty="0">
                <a:solidFill>
                  <a:schemeClr val="tx2"/>
                </a:solidFill>
              </a:rPr>
              <a:t>Pasos para tomar la prueba de comprensión.</a:t>
            </a:r>
          </a:p>
          <a:p>
            <a:pPr marL="0" indent="0">
              <a:buNone/>
            </a:pPr>
            <a:r>
              <a:rPr lang="es-AR" sz="1800" dirty="0">
                <a:solidFill>
                  <a:schemeClr val="tx2"/>
                </a:solidFill>
              </a:rPr>
              <a:t>El docente escribe en el pizarrón </a:t>
            </a:r>
            <a:r>
              <a:rPr lang="es-AR" sz="1800" i="1" dirty="0">
                <a:solidFill>
                  <a:schemeClr val="tx2"/>
                </a:solidFill>
              </a:rPr>
              <a:t>Juana tiene una mascota que se llama </a:t>
            </a:r>
            <a:r>
              <a:rPr lang="es-AR" sz="1800" i="1" dirty="0" err="1">
                <a:solidFill>
                  <a:schemeClr val="tx2"/>
                </a:solidFill>
              </a:rPr>
              <a:t>Pupi</a:t>
            </a:r>
            <a:r>
              <a:rPr lang="es-AR" sz="1800" i="1" dirty="0">
                <a:solidFill>
                  <a:schemeClr val="tx2"/>
                </a:solidFill>
              </a:rPr>
              <a:t>.</a:t>
            </a:r>
            <a:r>
              <a:rPr lang="es-AR" sz="1800" dirty="0">
                <a:solidFill>
                  <a:schemeClr val="tx2"/>
                </a:solidFill>
              </a:rPr>
              <a:t> Y la pregunta </a:t>
            </a:r>
          </a:p>
          <a:p>
            <a:pPr marL="0" indent="0">
              <a:buNone/>
            </a:pPr>
            <a:r>
              <a:rPr lang="es-AR" sz="1800" i="1" dirty="0">
                <a:solidFill>
                  <a:schemeClr val="tx2"/>
                </a:solidFill>
              </a:rPr>
              <a:t>¿Cómo se llama la mascota de Juana?</a:t>
            </a:r>
          </a:p>
          <a:p>
            <a:pPr marL="0" indent="0">
              <a:buNone/>
            </a:pPr>
            <a:r>
              <a:rPr lang="es-AR" sz="1800" dirty="0">
                <a:solidFill>
                  <a:schemeClr val="tx2"/>
                </a:solidFill>
              </a:rPr>
              <a:t>Debajo escribe las opciones y antes de cada una, dibuja un cuadradito.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477871E4-6BFD-8C98-CDB1-74EC29DED1F0}"/>
              </a:ext>
            </a:extLst>
          </p:cNvPr>
          <p:cNvSpPr/>
          <p:nvPr/>
        </p:nvSpPr>
        <p:spPr>
          <a:xfrm>
            <a:off x="6337911" y="1782684"/>
            <a:ext cx="195895" cy="25773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404F1697-C295-D7DA-DD34-7F8C10D783DB}"/>
              </a:ext>
            </a:extLst>
          </p:cNvPr>
          <p:cNvSpPr/>
          <p:nvPr/>
        </p:nvSpPr>
        <p:spPr>
          <a:xfrm>
            <a:off x="8322594" y="1778019"/>
            <a:ext cx="195895" cy="25773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FB55D490-A810-DD54-5B4F-C2A42BD6B5F0}"/>
              </a:ext>
            </a:extLst>
          </p:cNvPr>
          <p:cNvSpPr/>
          <p:nvPr/>
        </p:nvSpPr>
        <p:spPr>
          <a:xfrm>
            <a:off x="10163513" y="1778750"/>
            <a:ext cx="195895" cy="25773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00457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B6CDA21F-E7AF-4C75-8395-33F58D5B0E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AE1C45F0-260A-458C-96ED-C1F6D21512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A6604B49-AD5C-4590-B051-06C8222ECD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743ECCAF-29C5-4537-947C-7EA1292463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ED49787B-8DE6-4467-AD0A-8DECC6E0C2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5B0017B-2ECA-49AF-B397-DC140825D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6E56BA5-FA83-1467-9FC7-D224EEA84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s-AR" sz="4800" dirty="0"/>
              <a:t>¿Cómo presentar la consigna?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A14F283D-7FE1-14D6-8415-60F79F733C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AR" sz="2400" dirty="0"/>
              <a:t>El docente les explica a los chicos que van a tener que leer un texto y luego responder unas preguntas, marcando con una x la respuesta correcta. Elige a algún niño para pasar a leer la oración, la pregunta y las opciones. Le pregunta ¿Cuál es la respuesta correcta? Y le enseña cómo hay que marcarla (con una x en el cuadradito). Luego cambia el orden de las opciones y pasa otro niño a hacer todos los pasos. Después vuelve a cambiar el orden de las opciones y pasa un tercer niño a mostrar cómo se hace.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6CF1BAF6-AD41-4082-B212-8A1F9A2E87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8943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B6CDA21F-E7AF-4C75-8395-33F58D5B0E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AE1C45F0-260A-458C-96ED-C1F6D21512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A6604B49-AD5C-4590-B051-06C8222ECD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743ECCAF-29C5-4537-947C-7EA1292463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ED49787B-8DE6-4467-AD0A-8DECC6E0C2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5B0017B-2ECA-49AF-B397-DC140825D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896D737-2E92-4BDA-76DF-E9EF41C0D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s-AR" sz="4800" dirty="0"/>
              <a:t>¿Cómo presentar la consigna?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EB0DD0B1-2743-3B05-F71F-F0898EA41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AR" sz="2400"/>
              <a:t>A continuación, les reparte las pruebas (cuidando de dar tema 1 y tema 2) y, mientras reparte, va reiterando que hay que leer todo el texto, leer las preguntas y marcar con una cruz la correcta.</a:t>
            </a:r>
          </a:p>
          <a:p>
            <a:pPr marL="0" indent="0">
              <a:buNone/>
            </a:pPr>
            <a:r>
              <a:rPr lang="es-AR" sz="2400"/>
              <a:t>Si se observa que un niño no respondió bien las respuestas de la primera parte del texto, se puede retirar la prueba.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6CF1BAF6-AD41-4082-B212-8A1F9A2E87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700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DBF61EA3-B236-439E-9C0B-340980D56B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3CB24D2-13E9-E477-B522-FEE836F12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s-AR" sz="5400" dirty="0"/>
              <a:t>La evaluación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28FAF094-D087-493F-8DF9-A486C2D6BB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8D7C88D8-5509-4514-925A-9CE148E5CB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7275593D-F75E-4426-AE3E-2CDEFD228D2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659831F-0D9A-4C63-9EBB-8435B85A44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xmlns="" id="{38C4E57D-2313-2535-2668-DE475A01B6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407" y="2335237"/>
            <a:ext cx="10616393" cy="3841726"/>
          </a:xfrm>
        </p:spPr>
        <p:txBody>
          <a:bodyPr>
            <a:normAutofit lnSpcReduction="10000"/>
          </a:bodyPr>
          <a:lstStyle/>
          <a:p>
            <a:r>
              <a:rPr lang="es-AR" dirty="0"/>
              <a:t>1) ¿Qué animal tiene Juana?</a:t>
            </a:r>
          </a:p>
          <a:p>
            <a:pPr marL="0" indent="0">
              <a:buNone/>
            </a:pPr>
            <a:r>
              <a:rPr lang="es-AR" dirty="0"/>
              <a:t>Tiene un perro. Tiene un gato. Tiene un conejo.</a:t>
            </a:r>
          </a:p>
          <a:p>
            <a:r>
              <a:rPr lang="es-AR" dirty="0"/>
              <a:t>2) ¿Cómo es </a:t>
            </a:r>
            <a:r>
              <a:rPr lang="es-AR" dirty="0" err="1"/>
              <a:t>Pupi</a:t>
            </a:r>
            <a:r>
              <a:rPr lang="es-AR" dirty="0"/>
              <a:t>? Gris grande gordo</a:t>
            </a:r>
          </a:p>
          <a:p>
            <a:pPr marL="0" indent="0">
              <a:buNone/>
            </a:pPr>
            <a:r>
              <a:rPr lang="es-AR" dirty="0" err="1"/>
              <a:t>Pupi</a:t>
            </a:r>
            <a:r>
              <a:rPr lang="es-AR" dirty="0"/>
              <a:t> es gris. </a:t>
            </a:r>
            <a:r>
              <a:rPr lang="es-AR" dirty="0" err="1"/>
              <a:t>Pupi</a:t>
            </a:r>
            <a:r>
              <a:rPr lang="es-AR" dirty="0"/>
              <a:t> es grande. </a:t>
            </a:r>
            <a:r>
              <a:rPr lang="es-AR" dirty="0" err="1"/>
              <a:t>Pupi</a:t>
            </a:r>
            <a:r>
              <a:rPr lang="es-AR" dirty="0"/>
              <a:t> es gordo.</a:t>
            </a:r>
          </a:p>
          <a:p>
            <a:r>
              <a:rPr lang="es-AR" dirty="0"/>
              <a:t>3) ¿Con qué juega </a:t>
            </a:r>
            <a:r>
              <a:rPr lang="es-AR" dirty="0" err="1"/>
              <a:t>Pupi</a:t>
            </a:r>
            <a:r>
              <a:rPr lang="es-AR" dirty="0"/>
              <a:t>?</a:t>
            </a:r>
          </a:p>
          <a:p>
            <a:pPr marL="0" indent="0">
              <a:buNone/>
            </a:pPr>
            <a:r>
              <a:rPr lang="es-AR" dirty="0"/>
              <a:t>Juega con una pelota. Juega con perros. Juega con papel.</a:t>
            </a:r>
          </a:p>
          <a:p>
            <a:r>
              <a:rPr lang="es-AR" dirty="0"/>
              <a:t>4) ¿Por qué se acuesta el gato cerca de la estufa?</a:t>
            </a:r>
          </a:p>
          <a:p>
            <a:pPr marL="0" indent="0">
              <a:buNone/>
            </a:pPr>
            <a:r>
              <a:rPr lang="es-AR" dirty="0"/>
              <a:t>Porque tiene frío. Porque está enfermo. Porque tiene hambre.</a:t>
            </a:r>
          </a:p>
        </p:txBody>
      </p:sp>
    </p:spTree>
    <p:extLst>
      <p:ext uri="{BB962C8B-B14F-4D97-AF65-F5344CB8AC3E}">
        <p14:creationId xmlns:p14="http://schemas.microsoft.com/office/powerpoint/2010/main" val="3722411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DBF61EA3-B236-439E-9C0B-340980D56B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0E76DA6-5906-5807-EC5D-D44C4E798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s-AR" sz="5400"/>
              <a:t>La evaluación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28FAF094-D087-493F-8DF9-A486C2D6BB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8D7C88D8-5509-4514-925A-9CE148E5CB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7275593D-F75E-4426-AE3E-2CDEFD228D2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659831F-0D9A-4C63-9EBB-8435B85A44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9B43888-1C6E-C41B-68BA-CBAE3837D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19" y="2203079"/>
            <a:ext cx="10440409" cy="3831961"/>
          </a:xfrm>
        </p:spPr>
        <p:txBody>
          <a:bodyPr anchor="ctr">
            <a:normAutofit/>
          </a:bodyPr>
          <a:lstStyle/>
          <a:p>
            <a:r>
              <a:rPr lang="es-AR" sz="1500" i="1" dirty="0"/>
              <a:t>Un día Juana lo encontró enfermo y lo llevó al veterinario. Él le dio unos remedios y le dijo que pronto estaría bien. A los dos días, Juana vio al gato corriendo por el jardín y se puso contenta.</a:t>
            </a:r>
          </a:p>
          <a:p>
            <a:r>
              <a:rPr lang="es-AR" sz="1500" dirty="0"/>
              <a:t>5) ¿Qué le pasó un día a </a:t>
            </a:r>
            <a:r>
              <a:rPr lang="es-AR" sz="1500" dirty="0" err="1"/>
              <a:t>Pupi</a:t>
            </a:r>
            <a:r>
              <a:rPr lang="es-AR" sz="1500" dirty="0"/>
              <a:t>?</a:t>
            </a:r>
          </a:p>
          <a:p>
            <a:pPr marL="0" indent="0">
              <a:buNone/>
            </a:pPr>
            <a:r>
              <a:rPr lang="es-AR" sz="1500" dirty="0"/>
              <a:t>Se enfermó. Se escapó. Se asustó.</a:t>
            </a:r>
          </a:p>
          <a:p>
            <a:r>
              <a:rPr lang="es-AR" sz="1500" dirty="0"/>
              <a:t>6) ¿Qué le dio el veterinario a </a:t>
            </a:r>
            <a:r>
              <a:rPr lang="es-AR" sz="1500" dirty="0" err="1"/>
              <a:t>Pupi</a:t>
            </a:r>
            <a:r>
              <a:rPr lang="es-AR" sz="1500" dirty="0"/>
              <a:t>?</a:t>
            </a:r>
          </a:p>
          <a:p>
            <a:pPr marL="0" indent="0">
              <a:buNone/>
            </a:pPr>
            <a:r>
              <a:rPr lang="es-AR" sz="1500" dirty="0"/>
              <a:t>Le dio regalos. Le dio remedios. Le dio caramelos.</a:t>
            </a:r>
          </a:p>
          <a:p>
            <a:r>
              <a:rPr lang="es-AR" sz="1500" dirty="0"/>
              <a:t>7) ¿Qué hizo el gato a los 2 días?</a:t>
            </a:r>
          </a:p>
          <a:p>
            <a:pPr marL="0" indent="0">
              <a:buNone/>
            </a:pPr>
            <a:r>
              <a:rPr lang="es-AR" sz="1500" dirty="0"/>
              <a:t>Comió pasto del jardín. Corrió por la casa. Corrió por el jardín.</a:t>
            </a:r>
          </a:p>
          <a:p>
            <a:r>
              <a:rPr lang="es-AR" sz="1500" dirty="0"/>
              <a:t>8) ¿Por qué se puso contenta Juana?</a:t>
            </a:r>
          </a:p>
          <a:p>
            <a:pPr marL="0" indent="0">
              <a:buNone/>
            </a:pPr>
            <a:r>
              <a:rPr lang="es-AR" sz="1500" dirty="0"/>
              <a:t>Porque el gato se curó. Porque el gato comió. Porque el gato se perdió.</a:t>
            </a:r>
          </a:p>
        </p:txBody>
      </p:sp>
    </p:spTree>
    <p:extLst>
      <p:ext uri="{BB962C8B-B14F-4D97-AF65-F5344CB8AC3E}">
        <p14:creationId xmlns:p14="http://schemas.microsoft.com/office/powerpoint/2010/main" val="9187141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DBF61EA3-B236-439E-9C0B-340980D56B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0E76DA6-5906-5807-EC5D-D44C4E798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s-AR" sz="5400"/>
              <a:t>La evaluación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28FAF094-D087-493F-8DF9-A486C2D6BB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8D7C88D8-5509-4514-925A-9CE148E5CB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7275593D-F75E-4426-AE3E-2CDEFD228D2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659831F-0D9A-4C63-9EBB-8435B85A44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9B43888-1C6E-C41B-68BA-CBAE3837D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19" y="2203079"/>
            <a:ext cx="10440409" cy="3831961"/>
          </a:xfrm>
        </p:spPr>
        <p:txBody>
          <a:bodyPr anchor="ctr">
            <a:normAutofit/>
          </a:bodyPr>
          <a:lstStyle/>
          <a:p>
            <a:r>
              <a:rPr lang="es-AR" dirty="0" smtClean="0"/>
              <a:t>Evaluar lectura de palabras, de oraciones y de textos, 0 si unió o marcó la respuesta incorrecta y 1 si lo hizo con la correcta.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3881865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2843</TotalTime>
  <Words>1008</Words>
  <Application>Microsoft Office PowerPoint</Application>
  <PresentationFormat>Personalizado</PresentationFormat>
  <Paragraphs>93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Tema de Office</vt:lpstr>
      <vt:lpstr>1_Tema de Office</vt:lpstr>
      <vt:lpstr>2_Tema de Office</vt:lpstr>
      <vt:lpstr>3_Tema de Office</vt:lpstr>
      <vt:lpstr>4_Tema de Office</vt:lpstr>
      <vt:lpstr>La importancia de la evaluación</vt:lpstr>
      <vt:lpstr>¿Por qué es importante realizar un diagnóstico?</vt:lpstr>
      <vt:lpstr>¿Qué se evalúa?</vt:lpstr>
      <vt:lpstr>Escritura</vt:lpstr>
      <vt:lpstr>Escritura  de oraciones. ¿Cómo evaluamos? </vt:lpstr>
      <vt:lpstr>Escritura  de oraciones. ¿Cómo evaluamos? </vt:lpstr>
      <vt:lpstr>Lectura</vt:lpstr>
      <vt:lpstr>Presentación de PowerPoint</vt:lpstr>
      <vt:lpstr>Presentación de PowerPoint</vt:lpstr>
      <vt:lpstr>Presentación de PowerPoint</vt:lpstr>
      <vt:lpstr>Comprensión</vt:lpstr>
      <vt:lpstr>Evaluación de comprensión</vt:lpstr>
      <vt:lpstr>¿Cómo evaluar?</vt:lpstr>
      <vt:lpstr>¿Cómo presentar la consigna?</vt:lpstr>
      <vt:lpstr>¿Cómo presentar la consigna?</vt:lpstr>
      <vt:lpstr>La evaluación</vt:lpstr>
      <vt:lpstr>La evaluación</vt:lpstr>
      <vt:lpstr>La evaluación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importancia de la evaluación</dc:title>
  <dc:creator>Rocio Navarro</dc:creator>
  <cp:lastModifiedBy>Ana</cp:lastModifiedBy>
  <cp:revision>11</cp:revision>
  <dcterms:created xsi:type="dcterms:W3CDTF">2024-06-03T14:24:50Z</dcterms:created>
  <dcterms:modified xsi:type="dcterms:W3CDTF">2024-06-06T16:54:53Z</dcterms:modified>
</cp:coreProperties>
</file>